
<file path=[Content_Types].xml><?xml version="1.0" encoding="utf-8"?>
<Types xmlns="http://schemas.openxmlformats.org/package/2006/content-types">
  <Default Extension="xml" ContentType="application/xml"/>
  <Default Extension="jpg" ContentType="image/jpeg"/>
  <Default Extension="tiff" ContentType="image/tiff"/>
  <Default Extension="rels" ContentType="application/vnd.openxmlformats-package.relationships+xml"/>
  <Default Extension="tif" ContentType="image/t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6" r:id="rId2"/>
  </p:sldIdLst>
  <p:sldSz cx="30275213" cy="42811700"/>
  <p:notesSz cx="6715125" cy="9239250"/>
  <p:defaultTextStyle>
    <a:defPPr>
      <a:defRPr lang="en-US"/>
    </a:defPPr>
    <a:lvl1pPr algn="ctr" rtl="0" fontAlgn="base">
      <a:spcBef>
        <a:spcPct val="0"/>
      </a:spcBef>
      <a:spcAft>
        <a:spcPct val="0"/>
      </a:spcAft>
      <a:defRPr sz="8200" kern="1200">
        <a:solidFill>
          <a:schemeClr val="tx1"/>
        </a:solidFill>
        <a:latin typeface="Arial" charset="0"/>
        <a:ea typeface="+mn-ea"/>
        <a:cs typeface="+mn-cs"/>
      </a:defRPr>
    </a:lvl1pPr>
    <a:lvl2pPr marL="435026" algn="ctr" rtl="0" fontAlgn="base">
      <a:spcBef>
        <a:spcPct val="0"/>
      </a:spcBef>
      <a:spcAft>
        <a:spcPct val="0"/>
      </a:spcAft>
      <a:defRPr sz="8200" kern="1200">
        <a:solidFill>
          <a:schemeClr val="tx1"/>
        </a:solidFill>
        <a:latin typeface="Arial" charset="0"/>
        <a:ea typeface="+mn-ea"/>
        <a:cs typeface="+mn-cs"/>
      </a:defRPr>
    </a:lvl2pPr>
    <a:lvl3pPr marL="870052" algn="ctr" rtl="0" fontAlgn="base">
      <a:spcBef>
        <a:spcPct val="0"/>
      </a:spcBef>
      <a:spcAft>
        <a:spcPct val="0"/>
      </a:spcAft>
      <a:defRPr sz="8200" kern="1200">
        <a:solidFill>
          <a:schemeClr val="tx1"/>
        </a:solidFill>
        <a:latin typeface="Arial" charset="0"/>
        <a:ea typeface="+mn-ea"/>
        <a:cs typeface="+mn-cs"/>
      </a:defRPr>
    </a:lvl3pPr>
    <a:lvl4pPr marL="1305077" algn="ctr" rtl="0" fontAlgn="base">
      <a:spcBef>
        <a:spcPct val="0"/>
      </a:spcBef>
      <a:spcAft>
        <a:spcPct val="0"/>
      </a:spcAft>
      <a:defRPr sz="8200" kern="1200">
        <a:solidFill>
          <a:schemeClr val="tx1"/>
        </a:solidFill>
        <a:latin typeface="Arial" charset="0"/>
        <a:ea typeface="+mn-ea"/>
        <a:cs typeface="+mn-cs"/>
      </a:defRPr>
    </a:lvl4pPr>
    <a:lvl5pPr marL="1740103" algn="ctr" rtl="0" fontAlgn="base">
      <a:spcBef>
        <a:spcPct val="0"/>
      </a:spcBef>
      <a:spcAft>
        <a:spcPct val="0"/>
      </a:spcAft>
      <a:defRPr sz="8200" kern="1200">
        <a:solidFill>
          <a:schemeClr val="tx1"/>
        </a:solidFill>
        <a:latin typeface="Arial" charset="0"/>
        <a:ea typeface="+mn-ea"/>
        <a:cs typeface="+mn-cs"/>
      </a:defRPr>
    </a:lvl5pPr>
    <a:lvl6pPr marL="2175129" algn="l" defTabSz="870052" rtl="0" eaLnBrk="1" latinLnBrk="0" hangingPunct="1">
      <a:defRPr sz="8200" kern="1200">
        <a:solidFill>
          <a:schemeClr val="tx1"/>
        </a:solidFill>
        <a:latin typeface="Arial" charset="0"/>
        <a:ea typeface="+mn-ea"/>
        <a:cs typeface="+mn-cs"/>
      </a:defRPr>
    </a:lvl6pPr>
    <a:lvl7pPr marL="2610155" algn="l" defTabSz="870052" rtl="0" eaLnBrk="1" latinLnBrk="0" hangingPunct="1">
      <a:defRPr sz="8200" kern="1200">
        <a:solidFill>
          <a:schemeClr val="tx1"/>
        </a:solidFill>
        <a:latin typeface="Arial" charset="0"/>
        <a:ea typeface="+mn-ea"/>
        <a:cs typeface="+mn-cs"/>
      </a:defRPr>
    </a:lvl7pPr>
    <a:lvl8pPr marL="3045181" algn="l" defTabSz="870052" rtl="0" eaLnBrk="1" latinLnBrk="0" hangingPunct="1">
      <a:defRPr sz="8200" kern="1200">
        <a:solidFill>
          <a:schemeClr val="tx1"/>
        </a:solidFill>
        <a:latin typeface="Arial" charset="0"/>
        <a:ea typeface="+mn-ea"/>
        <a:cs typeface="+mn-cs"/>
      </a:defRPr>
    </a:lvl8pPr>
    <a:lvl9pPr marL="3480206" algn="l" defTabSz="870052" rtl="0" eaLnBrk="1" latinLnBrk="0" hangingPunct="1">
      <a:defRPr sz="8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6289">
          <p15:clr>
            <a:srgbClr val="A4A3A4"/>
          </p15:clr>
        </p15:guide>
        <p15:guide id="2" orient="horz" pos="26266">
          <p15:clr>
            <a:srgbClr val="A4A3A4"/>
          </p15:clr>
        </p15:guide>
        <p15:guide id="3" orient="horz" pos="2794">
          <p15:clr>
            <a:srgbClr val="A4A3A4"/>
          </p15:clr>
        </p15:guide>
        <p15:guide id="4" pos="95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0000"/>
    <a:srgbClr val="002164"/>
    <a:srgbClr val="003064"/>
    <a:srgbClr val="0046D2"/>
    <a:srgbClr val="EAEAEA"/>
    <a:srgbClr val="32BE3E"/>
    <a:srgbClr val="003399"/>
    <a:srgbClr val="A7C4FF"/>
    <a:srgbClr val="C0C0C0"/>
    <a:srgbClr val="698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p:restoredTop sz="92130"/>
  </p:normalViewPr>
  <p:slideViewPr>
    <p:cSldViewPr snapToGrid="0">
      <p:cViewPr>
        <p:scale>
          <a:sx n="50" d="100"/>
          <a:sy n="50" d="100"/>
        </p:scale>
        <p:origin x="632" y="216"/>
      </p:cViewPr>
      <p:guideLst>
        <p:guide orient="horz" pos="6289"/>
        <p:guide orient="horz" pos="26266"/>
        <p:guide orient="horz" pos="2794"/>
        <p:guide pos="953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098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03650" y="0"/>
            <a:ext cx="2909888" cy="463550"/>
          </a:xfrm>
          <a:prstGeom prst="rect">
            <a:avLst/>
          </a:prstGeom>
        </p:spPr>
        <p:txBody>
          <a:bodyPr vert="horz" lIns="91440" tIns="45720" rIns="91440" bIns="45720" rtlCol="0"/>
          <a:lstStyle>
            <a:lvl1pPr algn="r">
              <a:defRPr sz="1200"/>
            </a:lvl1pPr>
          </a:lstStyle>
          <a:p>
            <a:fld id="{693AD313-EBD3-1048-9FF4-1FEA738AFF37}" type="datetimeFigureOut">
              <a:rPr lang="en-US" smtClean="0"/>
              <a:t>10/18/17</a:t>
            </a:fld>
            <a:endParaRPr lang="en-US"/>
          </a:p>
        </p:txBody>
      </p:sp>
      <p:sp>
        <p:nvSpPr>
          <p:cNvPr id="4" name="Footer Placeholder 3"/>
          <p:cNvSpPr>
            <a:spLocks noGrp="1"/>
          </p:cNvSpPr>
          <p:nvPr>
            <p:ph type="ftr" sz="quarter" idx="2"/>
          </p:nvPr>
        </p:nvSpPr>
        <p:spPr>
          <a:xfrm>
            <a:off x="0" y="8775700"/>
            <a:ext cx="29098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03650" y="8775700"/>
            <a:ext cx="2909888" cy="463550"/>
          </a:xfrm>
          <a:prstGeom prst="rect">
            <a:avLst/>
          </a:prstGeom>
        </p:spPr>
        <p:txBody>
          <a:bodyPr vert="horz" lIns="91440" tIns="45720" rIns="91440" bIns="45720" rtlCol="0" anchor="b"/>
          <a:lstStyle>
            <a:lvl1pPr algn="r">
              <a:defRPr sz="1200"/>
            </a:lvl1pPr>
          </a:lstStyle>
          <a:p>
            <a:fld id="{94E8BA99-C042-234C-BF7E-F73B5A96928D}" type="slidenum">
              <a:rPr lang="en-US" smtClean="0"/>
              <a:t>‹#›</a:t>
            </a:fld>
            <a:endParaRPr lang="en-US"/>
          </a:p>
        </p:txBody>
      </p:sp>
    </p:spTree>
    <p:extLst>
      <p:ext uri="{BB962C8B-B14F-4D97-AF65-F5344CB8AC3E}">
        <p14:creationId xmlns:p14="http://schemas.microsoft.com/office/powerpoint/2010/main" val="118518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098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3075" name="Rectangle 3"/>
          <p:cNvSpPr>
            <a:spLocks noGrp="1" noChangeArrowheads="1"/>
          </p:cNvSpPr>
          <p:nvPr>
            <p:ph type="dt" idx="1"/>
          </p:nvPr>
        </p:nvSpPr>
        <p:spPr bwMode="auto">
          <a:xfrm>
            <a:off x="3803650" y="0"/>
            <a:ext cx="29098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2133600" y="692150"/>
            <a:ext cx="2449513" cy="3465513"/>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71513" y="4389438"/>
            <a:ext cx="5372100" cy="4157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775700"/>
            <a:ext cx="29098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3079" name="Rectangle 7"/>
          <p:cNvSpPr>
            <a:spLocks noGrp="1" noChangeArrowheads="1"/>
          </p:cNvSpPr>
          <p:nvPr>
            <p:ph type="sldNum" sz="quarter" idx="5"/>
          </p:nvPr>
        </p:nvSpPr>
        <p:spPr bwMode="auto">
          <a:xfrm>
            <a:off x="3803650" y="8775700"/>
            <a:ext cx="29098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645BAB7-E9F9-435A-B8BD-F70ADBBCBAF6}" type="slidenum">
              <a:rPr lang="en-US"/>
              <a:pPr/>
              <a:t>‹#›</a:t>
            </a:fld>
            <a:endParaRPr lang="en-US"/>
          </a:p>
        </p:txBody>
      </p:sp>
    </p:spTree>
    <p:extLst>
      <p:ext uri="{BB962C8B-B14F-4D97-AF65-F5344CB8AC3E}">
        <p14:creationId xmlns:p14="http://schemas.microsoft.com/office/powerpoint/2010/main" val="1193474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Arial" charset="0"/>
        <a:ea typeface="+mn-ea"/>
        <a:cs typeface="+mn-cs"/>
      </a:defRPr>
    </a:lvl1pPr>
    <a:lvl2pPr marL="435026" algn="l" rtl="0" fontAlgn="base">
      <a:spcBef>
        <a:spcPct val="30000"/>
      </a:spcBef>
      <a:spcAft>
        <a:spcPct val="0"/>
      </a:spcAft>
      <a:defRPr sz="1100" kern="1200">
        <a:solidFill>
          <a:schemeClr val="tx1"/>
        </a:solidFill>
        <a:latin typeface="Arial" charset="0"/>
        <a:ea typeface="+mn-ea"/>
        <a:cs typeface="+mn-cs"/>
      </a:defRPr>
    </a:lvl2pPr>
    <a:lvl3pPr marL="870052" algn="l" rtl="0" fontAlgn="base">
      <a:spcBef>
        <a:spcPct val="30000"/>
      </a:spcBef>
      <a:spcAft>
        <a:spcPct val="0"/>
      </a:spcAft>
      <a:defRPr sz="1100" kern="1200">
        <a:solidFill>
          <a:schemeClr val="tx1"/>
        </a:solidFill>
        <a:latin typeface="Arial" charset="0"/>
        <a:ea typeface="+mn-ea"/>
        <a:cs typeface="+mn-cs"/>
      </a:defRPr>
    </a:lvl3pPr>
    <a:lvl4pPr marL="1305077" algn="l" rtl="0" fontAlgn="base">
      <a:spcBef>
        <a:spcPct val="30000"/>
      </a:spcBef>
      <a:spcAft>
        <a:spcPct val="0"/>
      </a:spcAft>
      <a:defRPr sz="1100" kern="1200">
        <a:solidFill>
          <a:schemeClr val="tx1"/>
        </a:solidFill>
        <a:latin typeface="Arial" charset="0"/>
        <a:ea typeface="+mn-ea"/>
        <a:cs typeface="+mn-cs"/>
      </a:defRPr>
    </a:lvl4pPr>
    <a:lvl5pPr marL="1740103" algn="l" rtl="0" fontAlgn="base">
      <a:spcBef>
        <a:spcPct val="30000"/>
      </a:spcBef>
      <a:spcAft>
        <a:spcPct val="0"/>
      </a:spcAft>
      <a:defRPr sz="1100" kern="1200">
        <a:solidFill>
          <a:schemeClr val="tx1"/>
        </a:solidFill>
        <a:latin typeface="Arial" charset="0"/>
        <a:ea typeface="+mn-ea"/>
        <a:cs typeface="+mn-cs"/>
      </a:defRPr>
    </a:lvl5pPr>
    <a:lvl6pPr marL="2175129" algn="l" defTabSz="870052" rtl="0" eaLnBrk="1" latinLnBrk="0" hangingPunct="1">
      <a:defRPr sz="1100" kern="1200">
        <a:solidFill>
          <a:schemeClr val="tx1"/>
        </a:solidFill>
        <a:latin typeface="+mn-lt"/>
        <a:ea typeface="+mn-ea"/>
        <a:cs typeface="+mn-cs"/>
      </a:defRPr>
    </a:lvl6pPr>
    <a:lvl7pPr marL="2610155" algn="l" defTabSz="870052" rtl="0" eaLnBrk="1" latinLnBrk="0" hangingPunct="1">
      <a:defRPr sz="1100" kern="1200">
        <a:solidFill>
          <a:schemeClr val="tx1"/>
        </a:solidFill>
        <a:latin typeface="+mn-lt"/>
        <a:ea typeface="+mn-ea"/>
        <a:cs typeface="+mn-cs"/>
      </a:defRPr>
    </a:lvl7pPr>
    <a:lvl8pPr marL="3045181" algn="l" defTabSz="870052" rtl="0" eaLnBrk="1" latinLnBrk="0" hangingPunct="1">
      <a:defRPr sz="1100" kern="1200">
        <a:solidFill>
          <a:schemeClr val="tx1"/>
        </a:solidFill>
        <a:latin typeface="+mn-lt"/>
        <a:ea typeface="+mn-ea"/>
        <a:cs typeface="+mn-cs"/>
      </a:defRPr>
    </a:lvl8pPr>
    <a:lvl9pPr marL="3480206" algn="l" defTabSz="87005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2C7B9C-DA46-4FE0-B590-97F24EE1DB0E}" type="slidenum">
              <a:rPr lang="en-US"/>
              <a:pPr/>
              <a:t>1</a:t>
            </a:fld>
            <a:endParaRPr lang="en-US"/>
          </a:p>
        </p:txBody>
      </p:sp>
      <p:sp>
        <p:nvSpPr>
          <p:cNvPr id="4098" name="Rectangle 2"/>
          <p:cNvSpPr>
            <a:spLocks noGrp="1" noRot="1" noChangeAspect="1" noChangeArrowheads="1" noTextEdit="1"/>
          </p:cNvSpPr>
          <p:nvPr>
            <p:ph type="sldImg"/>
          </p:nvPr>
        </p:nvSpPr>
        <p:spPr>
          <a:xfrm>
            <a:off x="2133600" y="692150"/>
            <a:ext cx="2449513" cy="3465513"/>
          </a:xfrm>
          <a:ln/>
        </p:spPr>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45217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hyperlink" Target="http://www.postersession.com/" TargetMode="External"/><Relationship Id="rId4" Type="http://schemas.openxmlformats.org/officeDocument/2006/relationships/hyperlink" Target="http://www.megaprint.com/" TargetMode="External"/><Relationship Id="rId5"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extBox 1">
            <a:hlinkClick r:id="rId3"/>
          </p:cNvPr>
          <p:cNvSpPr txBox="1"/>
          <p:nvPr userDrawn="1"/>
        </p:nvSpPr>
        <p:spPr>
          <a:xfrm rot="16200000">
            <a:off x="24785986" y="42195975"/>
            <a:ext cx="313261" cy="103244"/>
          </a:xfrm>
          <a:prstGeom prst="rect">
            <a:avLst/>
          </a:prstGeom>
          <a:noFill/>
        </p:spPr>
        <p:txBody>
          <a:bodyPr wrap="none" lIns="87005" tIns="43503" rIns="87005" bIns="43503" rtlCol="0">
            <a:spAutoFit/>
          </a:bodyPr>
          <a:lstStyle/>
          <a:p>
            <a:r>
              <a:rPr lang="en-US" sz="100" dirty="0" smtClean="0">
                <a:hlinkClick r:id="rId3"/>
              </a:rPr>
              <a:t>www.postersession.com</a:t>
            </a:r>
            <a:endParaRPr lang="en-US" sz="100" dirty="0"/>
          </a:p>
        </p:txBody>
      </p:sp>
      <p:sp>
        <p:nvSpPr>
          <p:cNvPr id="4" name="TextBox 3"/>
          <p:cNvSpPr txBox="1"/>
          <p:nvPr userDrawn="1"/>
        </p:nvSpPr>
        <p:spPr>
          <a:xfrm rot="16200000">
            <a:off x="24748711" y="42192029"/>
            <a:ext cx="388353" cy="103244"/>
          </a:xfrm>
          <a:prstGeom prst="rect">
            <a:avLst/>
          </a:prstGeom>
          <a:noFill/>
        </p:spPr>
        <p:txBody>
          <a:bodyPr wrap="square" lIns="87005" tIns="43503" rIns="87005" bIns="43503" rtlCol="0">
            <a:spAutoFit/>
          </a:bodyPr>
          <a:lstStyle/>
          <a:p>
            <a:pPr marL="0" marR="0" indent="0" algn="ctr" defTabSz="870052" rtl="0" eaLnBrk="1" fontAlgn="base" latinLnBrk="0" hangingPunct="1">
              <a:lnSpc>
                <a:spcPct val="100000"/>
              </a:lnSpc>
              <a:spcBef>
                <a:spcPct val="0"/>
              </a:spcBef>
              <a:spcAft>
                <a:spcPct val="0"/>
              </a:spcAft>
              <a:buClrTx/>
              <a:buSzTx/>
              <a:buFontTx/>
              <a:buNone/>
              <a:tabLst/>
              <a:defRPr/>
            </a:pPr>
            <a:r>
              <a:rPr lang="en-US" sz="100" dirty="0" smtClean="0">
                <a:effectLst/>
                <a:hlinkClick r:id="rId3"/>
              </a:rPr>
              <a:t>www.postersession.com</a:t>
            </a:r>
            <a:endParaRPr lang="en-US" sz="100" dirty="0" smtClean="0">
              <a:effectLst/>
            </a:endParaRPr>
          </a:p>
        </p:txBody>
      </p:sp>
      <p:pic>
        <p:nvPicPr>
          <p:cNvPr id="5" name="Picture 4">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38727"/>
          <a:stretch>
            <a:fillRect/>
          </a:stretch>
        </p:blipFill>
        <p:spPr bwMode="auto">
          <a:xfrm>
            <a:off x="22904336" y="42152508"/>
            <a:ext cx="3809222" cy="20749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1"/>
          <p:cNvSpPr txBox="1"/>
          <p:nvPr userDrawn="1"/>
        </p:nvSpPr>
        <p:spPr>
          <a:xfrm>
            <a:off x="26713557" y="42077562"/>
            <a:ext cx="2238981" cy="318688"/>
          </a:xfrm>
          <a:prstGeom prst="rect">
            <a:avLst/>
          </a:prstGeom>
          <a:noFill/>
        </p:spPr>
        <p:txBody>
          <a:bodyPr wrap="none" lIns="87005" tIns="43503" rIns="87005" bIns="43503"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500" dirty="0" smtClean="0">
                <a:solidFill>
                  <a:schemeClr val="bg1"/>
                </a:solidFill>
              </a:rPr>
              <a:t>www.postersession.com</a:t>
            </a:r>
            <a:endParaRPr lang="en-US" sz="15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4176550" rtl="0" fontAlgn="base">
        <a:spcBef>
          <a:spcPct val="0"/>
        </a:spcBef>
        <a:spcAft>
          <a:spcPct val="0"/>
        </a:spcAft>
        <a:defRPr sz="20100">
          <a:solidFill>
            <a:schemeClr val="tx2"/>
          </a:solidFill>
          <a:latin typeface="+mj-lt"/>
          <a:ea typeface="+mj-ea"/>
          <a:cs typeface="+mj-cs"/>
        </a:defRPr>
      </a:lvl1pPr>
      <a:lvl2pPr algn="ctr" defTabSz="4176550" rtl="0" fontAlgn="base">
        <a:spcBef>
          <a:spcPct val="0"/>
        </a:spcBef>
        <a:spcAft>
          <a:spcPct val="0"/>
        </a:spcAft>
        <a:defRPr sz="20100">
          <a:solidFill>
            <a:schemeClr val="tx2"/>
          </a:solidFill>
          <a:latin typeface="Arial" charset="0"/>
        </a:defRPr>
      </a:lvl2pPr>
      <a:lvl3pPr algn="ctr" defTabSz="4176550" rtl="0" fontAlgn="base">
        <a:spcBef>
          <a:spcPct val="0"/>
        </a:spcBef>
        <a:spcAft>
          <a:spcPct val="0"/>
        </a:spcAft>
        <a:defRPr sz="20100">
          <a:solidFill>
            <a:schemeClr val="tx2"/>
          </a:solidFill>
          <a:latin typeface="Arial" charset="0"/>
        </a:defRPr>
      </a:lvl3pPr>
      <a:lvl4pPr algn="ctr" defTabSz="4176550" rtl="0" fontAlgn="base">
        <a:spcBef>
          <a:spcPct val="0"/>
        </a:spcBef>
        <a:spcAft>
          <a:spcPct val="0"/>
        </a:spcAft>
        <a:defRPr sz="20100">
          <a:solidFill>
            <a:schemeClr val="tx2"/>
          </a:solidFill>
          <a:latin typeface="Arial" charset="0"/>
        </a:defRPr>
      </a:lvl4pPr>
      <a:lvl5pPr algn="ctr" defTabSz="4176550" rtl="0" fontAlgn="base">
        <a:spcBef>
          <a:spcPct val="0"/>
        </a:spcBef>
        <a:spcAft>
          <a:spcPct val="0"/>
        </a:spcAft>
        <a:defRPr sz="20100">
          <a:solidFill>
            <a:schemeClr val="tx2"/>
          </a:solidFill>
          <a:latin typeface="Arial" charset="0"/>
        </a:defRPr>
      </a:lvl5pPr>
      <a:lvl6pPr marL="435026" algn="ctr" defTabSz="4176550" rtl="0" fontAlgn="base">
        <a:spcBef>
          <a:spcPct val="0"/>
        </a:spcBef>
        <a:spcAft>
          <a:spcPct val="0"/>
        </a:spcAft>
        <a:defRPr sz="20100">
          <a:solidFill>
            <a:schemeClr val="tx2"/>
          </a:solidFill>
          <a:latin typeface="Arial" charset="0"/>
        </a:defRPr>
      </a:lvl6pPr>
      <a:lvl7pPr marL="870052" algn="ctr" defTabSz="4176550" rtl="0" fontAlgn="base">
        <a:spcBef>
          <a:spcPct val="0"/>
        </a:spcBef>
        <a:spcAft>
          <a:spcPct val="0"/>
        </a:spcAft>
        <a:defRPr sz="20100">
          <a:solidFill>
            <a:schemeClr val="tx2"/>
          </a:solidFill>
          <a:latin typeface="Arial" charset="0"/>
        </a:defRPr>
      </a:lvl7pPr>
      <a:lvl8pPr marL="1305077" algn="ctr" defTabSz="4176550" rtl="0" fontAlgn="base">
        <a:spcBef>
          <a:spcPct val="0"/>
        </a:spcBef>
        <a:spcAft>
          <a:spcPct val="0"/>
        </a:spcAft>
        <a:defRPr sz="20100">
          <a:solidFill>
            <a:schemeClr val="tx2"/>
          </a:solidFill>
          <a:latin typeface="Arial" charset="0"/>
        </a:defRPr>
      </a:lvl8pPr>
      <a:lvl9pPr marL="1740103" algn="ctr" defTabSz="4176550" rtl="0" fontAlgn="base">
        <a:spcBef>
          <a:spcPct val="0"/>
        </a:spcBef>
        <a:spcAft>
          <a:spcPct val="0"/>
        </a:spcAft>
        <a:defRPr sz="20100">
          <a:solidFill>
            <a:schemeClr val="tx2"/>
          </a:solidFill>
          <a:latin typeface="Arial" charset="0"/>
        </a:defRPr>
      </a:lvl9pPr>
    </p:titleStyle>
    <p:bodyStyle>
      <a:lvl1pPr marL="1566395" indent="-1566395" algn="l" defTabSz="4176550" rtl="0" fontAlgn="base">
        <a:spcBef>
          <a:spcPct val="20000"/>
        </a:spcBef>
        <a:spcAft>
          <a:spcPct val="0"/>
        </a:spcAft>
        <a:buChar char="•"/>
        <a:defRPr sz="14700">
          <a:solidFill>
            <a:schemeClr val="tx1"/>
          </a:solidFill>
          <a:latin typeface="+mn-lt"/>
          <a:ea typeface="+mn-ea"/>
          <a:cs typeface="+mn-cs"/>
        </a:defRPr>
      </a:lvl1pPr>
      <a:lvl2pPr marL="3392597" indent="-1305077" algn="l" defTabSz="4176550" rtl="0" fontAlgn="base">
        <a:spcBef>
          <a:spcPct val="20000"/>
        </a:spcBef>
        <a:spcAft>
          <a:spcPct val="0"/>
        </a:spcAft>
        <a:buChar char="–"/>
        <a:defRPr sz="12800">
          <a:solidFill>
            <a:schemeClr val="tx1"/>
          </a:solidFill>
          <a:latin typeface="+mn-lt"/>
        </a:defRPr>
      </a:lvl2pPr>
      <a:lvl3pPr marL="5220310" indent="-1043760" algn="l" defTabSz="4176550" rtl="0" fontAlgn="base">
        <a:spcBef>
          <a:spcPct val="20000"/>
        </a:spcBef>
        <a:spcAft>
          <a:spcPct val="0"/>
        </a:spcAft>
        <a:buChar char="•"/>
        <a:defRPr sz="10900">
          <a:solidFill>
            <a:schemeClr val="tx1"/>
          </a:solidFill>
          <a:latin typeface="+mn-lt"/>
        </a:defRPr>
      </a:lvl3pPr>
      <a:lvl4pPr marL="7307829" indent="-1043760" algn="l" defTabSz="4176550" rtl="0" fontAlgn="base">
        <a:spcBef>
          <a:spcPct val="20000"/>
        </a:spcBef>
        <a:spcAft>
          <a:spcPct val="0"/>
        </a:spcAft>
        <a:buChar char="–"/>
        <a:defRPr sz="9100">
          <a:solidFill>
            <a:schemeClr val="tx1"/>
          </a:solidFill>
          <a:latin typeface="+mn-lt"/>
        </a:defRPr>
      </a:lvl4pPr>
      <a:lvl5pPr marL="9396860" indent="-1043760" algn="l" defTabSz="4176550" rtl="0" fontAlgn="base">
        <a:spcBef>
          <a:spcPct val="20000"/>
        </a:spcBef>
        <a:spcAft>
          <a:spcPct val="0"/>
        </a:spcAft>
        <a:buChar char="»"/>
        <a:defRPr sz="9100">
          <a:solidFill>
            <a:schemeClr val="tx1"/>
          </a:solidFill>
          <a:latin typeface="+mn-lt"/>
        </a:defRPr>
      </a:lvl5pPr>
      <a:lvl6pPr marL="9831886" indent="-1043760" algn="l" defTabSz="4176550" rtl="0" fontAlgn="base">
        <a:spcBef>
          <a:spcPct val="20000"/>
        </a:spcBef>
        <a:spcAft>
          <a:spcPct val="0"/>
        </a:spcAft>
        <a:buChar char="»"/>
        <a:defRPr sz="9100">
          <a:solidFill>
            <a:schemeClr val="tx1"/>
          </a:solidFill>
          <a:latin typeface="+mn-lt"/>
        </a:defRPr>
      </a:lvl6pPr>
      <a:lvl7pPr marL="10266911" indent="-1043760" algn="l" defTabSz="4176550" rtl="0" fontAlgn="base">
        <a:spcBef>
          <a:spcPct val="20000"/>
        </a:spcBef>
        <a:spcAft>
          <a:spcPct val="0"/>
        </a:spcAft>
        <a:buChar char="»"/>
        <a:defRPr sz="9100">
          <a:solidFill>
            <a:schemeClr val="tx1"/>
          </a:solidFill>
          <a:latin typeface="+mn-lt"/>
        </a:defRPr>
      </a:lvl7pPr>
      <a:lvl8pPr marL="10701937" indent="-1043760" algn="l" defTabSz="4176550" rtl="0" fontAlgn="base">
        <a:spcBef>
          <a:spcPct val="20000"/>
        </a:spcBef>
        <a:spcAft>
          <a:spcPct val="0"/>
        </a:spcAft>
        <a:buChar char="»"/>
        <a:defRPr sz="9100">
          <a:solidFill>
            <a:schemeClr val="tx1"/>
          </a:solidFill>
          <a:latin typeface="+mn-lt"/>
        </a:defRPr>
      </a:lvl8pPr>
      <a:lvl9pPr marL="11136963" indent="-1043760" algn="l" defTabSz="4176550" rtl="0" fontAlgn="base">
        <a:spcBef>
          <a:spcPct val="20000"/>
        </a:spcBef>
        <a:spcAft>
          <a:spcPct val="0"/>
        </a:spcAft>
        <a:buChar char="»"/>
        <a:defRPr sz="9100">
          <a:solidFill>
            <a:schemeClr val="tx1"/>
          </a:solidFill>
          <a:latin typeface="+mn-lt"/>
        </a:defRPr>
      </a:lvl9pPr>
    </p:bodyStyle>
    <p:otherStyle>
      <a:defPPr>
        <a:defRPr lang="en-US"/>
      </a:defPPr>
      <a:lvl1pPr marL="0" algn="l" defTabSz="870052" rtl="0" eaLnBrk="1" latinLnBrk="0" hangingPunct="1">
        <a:defRPr sz="1700" kern="1200">
          <a:solidFill>
            <a:schemeClr val="tx1"/>
          </a:solidFill>
          <a:latin typeface="+mn-lt"/>
          <a:ea typeface="+mn-ea"/>
          <a:cs typeface="+mn-cs"/>
        </a:defRPr>
      </a:lvl1pPr>
      <a:lvl2pPr marL="435026" algn="l" defTabSz="870052" rtl="0" eaLnBrk="1" latinLnBrk="0" hangingPunct="1">
        <a:defRPr sz="1700" kern="1200">
          <a:solidFill>
            <a:schemeClr val="tx1"/>
          </a:solidFill>
          <a:latin typeface="+mn-lt"/>
          <a:ea typeface="+mn-ea"/>
          <a:cs typeface="+mn-cs"/>
        </a:defRPr>
      </a:lvl2pPr>
      <a:lvl3pPr marL="870052" algn="l" defTabSz="870052" rtl="0" eaLnBrk="1" latinLnBrk="0" hangingPunct="1">
        <a:defRPr sz="1700" kern="1200">
          <a:solidFill>
            <a:schemeClr val="tx1"/>
          </a:solidFill>
          <a:latin typeface="+mn-lt"/>
          <a:ea typeface="+mn-ea"/>
          <a:cs typeface="+mn-cs"/>
        </a:defRPr>
      </a:lvl3pPr>
      <a:lvl4pPr marL="1305077" algn="l" defTabSz="870052" rtl="0" eaLnBrk="1" latinLnBrk="0" hangingPunct="1">
        <a:defRPr sz="1700" kern="1200">
          <a:solidFill>
            <a:schemeClr val="tx1"/>
          </a:solidFill>
          <a:latin typeface="+mn-lt"/>
          <a:ea typeface="+mn-ea"/>
          <a:cs typeface="+mn-cs"/>
        </a:defRPr>
      </a:lvl4pPr>
      <a:lvl5pPr marL="1740103" algn="l" defTabSz="870052" rtl="0" eaLnBrk="1" latinLnBrk="0" hangingPunct="1">
        <a:defRPr sz="1700" kern="1200">
          <a:solidFill>
            <a:schemeClr val="tx1"/>
          </a:solidFill>
          <a:latin typeface="+mn-lt"/>
          <a:ea typeface="+mn-ea"/>
          <a:cs typeface="+mn-cs"/>
        </a:defRPr>
      </a:lvl5pPr>
      <a:lvl6pPr marL="2175129" algn="l" defTabSz="870052" rtl="0" eaLnBrk="1" latinLnBrk="0" hangingPunct="1">
        <a:defRPr sz="1700" kern="1200">
          <a:solidFill>
            <a:schemeClr val="tx1"/>
          </a:solidFill>
          <a:latin typeface="+mn-lt"/>
          <a:ea typeface="+mn-ea"/>
          <a:cs typeface="+mn-cs"/>
        </a:defRPr>
      </a:lvl6pPr>
      <a:lvl7pPr marL="2610155" algn="l" defTabSz="870052" rtl="0" eaLnBrk="1" latinLnBrk="0" hangingPunct="1">
        <a:defRPr sz="1700" kern="1200">
          <a:solidFill>
            <a:schemeClr val="tx1"/>
          </a:solidFill>
          <a:latin typeface="+mn-lt"/>
          <a:ea typeface="+mn-ea"/>
          <a:cs typeface="+mn-cs"/>
        </a:defRPr>
      </a:lvl7pPr>
      <a:lvl8pPr marL="3045181" algn="l" defTabSz="870052" rtl="0" eaLnBrk="1" latinLnBrk="0" hangingPunct="1">
        <a:defRPr sz="1700" kern="1200">
          <a:solidFill>
            <a:schemeClr val="tx1"/>
          </a:solidFill>
          <a:latin typeface="+mn-lt"/>
          <a:ea typeface="+mn-ea"/>
          <a:cs typeface="+mn-cs"/>
        </a:defRPr>
      </a:lvl8pPr>
      <a:lvl9pPr marL="3480206" algn="l" defTabSz="87005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tiff"/><Relationship Id="rId12" Type="http://schemas.openxmlformats.org/officeDocument/2006/relationships/image" Target="../media/image11.tif"/><Relationship Id="rId13" Type="http://schemas.openxmlformats.org/officeDocument/2006/relationships/image" Target="../media/image12.tif"/><Relationship Id="rId14" Type="http://schemas.openxmlformats.org/officeDocument/2006/relationships/image" Target="../media/image13.ti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3.tif"/><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tiff"/><Relationship Id="rId9" Type="http://schemas.openxmlformats.org/officeDocument/2006/relationships/image" Target="../media/image8.png"/><Relationship Id="rId10"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alpha val="31000"/>
          </a:srgbClr>
        </a:solidFill>
        <a:effectLst/>
      </p:bgPr>
    </p:bg>
    <p:spTree>
      <p:nvGrpSpPr>
        <p:cNvPr id="1" name=""/>
        <p:cNvGrpSpPr/>
        <p:nvPr/>
      </p:nvGrpSpPr>
      <p:grpSpPr>
        <a:xfrm>
          <a:off x="0" y="0"/>
          <a:ext cx="0" cy="0"/>
          <a:chOff x="0" y="0"/>
          <a:chExt cx="0" cy="0"/>
        </a:xfrm>
      </p:grpSpPr>
      <p:sp>
        <p:nvSpPr>
          <p:cNvPr id="2059" name="Text Box 11"/>
          <p:cNvSpPr txBox="1">
            <a:spLocks noChangeArrowheads="1"/>
          </p:cNvSpPr>
          <p:nvPr/>
        </p:nvSpPr>
        <p:spPr bwMode="auto">
          <a:xfrm>
            <a:off x="9756183" y="34029006"/>
            <a:ext cx="10544719" cy="965019"/>
          </a:xfrm>
          <a:prstGeom prst="rect">
            <a:avLst/>
          </a:prstGeom>
          <a:noFill/>
          <a:ln w="9525">
            <a:solidFill>
              <a:schemeClr val="tx1"/>
            </a:solidFill>
            <a:miter lim="800000"/>
            <a:headEnd/>
            <a:tailEnd/>
          </a:ln>
          <a:effectLst/>
        </p:spPr>
        <p:txBody>
          <a:bodyPr wrap="square" lIns="87005" tIns="43503" rIns="87005" bIns="43503">
            <a:spAutoFit/>
          </a:bodyPr>
          <a:lstStyle/>
          <a:p>
            <a:pPr defTabSz="4176550">
              <a:spcBef>
                <a:spcPct val="50000"/>
              </a:spcBef>
            </a:pPr>
            <a:r>
              <a:rPr lang="en-US" sz="5700" b="1" dirty="0" smtClean="0">
                <a:solidFill>
                  <a:srgbClr val="002164"/>
                </a:solidFill>
              </a:rPr>
              <a:t>Conclusion</a:t>
            </a:r>
            <a:endParaRPr lang="en-US" sz="5700" b="1" dirty="0">
              <a:solidFill>
                <a:srgbClr val="002164"/>
              </a:solidFill>
            </a:endParaRPr>
          </a:p>
        </p:txBody>
      </p:sp>
      <p:sp>
        <p:nvSpPr>
          <p:cNvPr id="2075" name="Text Box 27"/>
          <p:cNvSpPr txBox="1">
            <a:spLocks noChangeArrowheads="1"/>
          </p:cNvSpPr>
          <p:nvPr/>
        </p:nvSpPr>
        <p:spPr bwMode="auto">
          <a:xfrm>
            <a:off x="12937717" y="37446832"/>
            <a:ext cx="3680296" cy="580298"/>
          </a:xfrm>
          <a:prstGeom prst="rect">
            <a:avLst/>
          </a:prstGeom>
          <a:noFill/>
          <a:ln w="9525">
            <a:solidFill>
              <a:srgbClr val="002164"/>
            </a:solidFill>
            <a:miter lim="800000"/>
            <a:headEnd/>
            <a:tailEnd/>
          </a:ln>
          <a:effectLst/>
        </p:spPr>
        <p:txBody>
          <a:bodyPr wrap="square" lIns="87005" tIns="43503" rIns="87005" bIns="43503">
            <a:spAutoFit/>
          </a:bodyPr>
          <a:lstStyle/>
          <a:p>
            <a:pPr defTabSz="4176550">
              <a:spcBef>
                <a:spcPct val="50000"/>
              </a:spcBef>
            </a:pPr>
            <a:r>
              <a:rPr lang="en-US" sz="3200" b="1" dirty="0">
                <a:solidFill>
                  <a:srgbClr val="2D2D8A"/>
                </a:solidFill>
              </a:rPr>
              <a:t>References</a:t>
            </a:r>
          </a:p>
        </p:txBody>
      </p:sp>
      <p:sp>
        <p:nvSpPr>
          <p:cNvPr id="2090" name="Text Box 42"/>
          <p:cNvSpPr txBox="1">
            <a:spLocks noChangeArrowheads="1"/>
          </p:cNvSpPr>
          <p:nvPr/>
        </p:nvSpPr>
        <p:spPr bwMode="auto">
          <a:xfrm>
            <a:off x="11676887" y="4521818"/>
            <a:ext cx="6225973" cy="965019"/>
          </a:xfrm>
          <a:prstGeom prst="rect">
            <a:avLst/>
          </a:prstGeom>
          <a:noFill/>
          <a:ln w="9525">
            <a:solidFill>
              <a:schemeClr val="tx1"/>
            </a:solidFill>
            <a:miter lim="800000"/>
            <a:headEnd/>
            <a:tailEnd/>
          </a:ln>
          <a:effectLst/>
        </p:spPr>
        <p:txBody>
          <a:bodyPr wrap="square" lIns="87005" tIns="43503" rIns="87005" bIns="43503">
            <a:spAutoFit/>
          </a:bodyPr>
          <a:lstStyle/>
          <a:p>
            <a:pPr defTabSz="4176550">
              <a:spcBef>
                <a:spcPct val="50000"/>
              </a:spcBef>
            </a:pPr>
            <a:r>
              <a:rPr lang="en-US" sz="5700" b="1" dirty="0" smtClean="0">
                <a:solidFill>
                  <a:srgbClr val="002164"/>
                </a:solidFill>
                <a:latin typeface="Helvetica Neue" charset="0"/>
                <a:ea typeface="Helvetica Neue" charset="0"/>
                <a:cs typeface="Helvetica Neue" charset="0"/>
              </a:rPr>
              <a:t>Purpose</a:t>
            </a:r>
            <a:endParaRPr lang="en-US" sz="5700" b="1" dirty="0">
              <a:solidFill>
                <a:srgbClr val="002164"/>
              </a:solidFill>
              <a:latin typeface="Helvetica Neue" charset="0"/>
              <a:ea typeface="Helvetica Neue" charset="0"/>
              <a:cs typeface="Helvetica Neue" charset="0"/>
            </a:endParaRPr>
          </a:p>
        </p:txBody>
      </p:sp>
      <p:sp>
        <p:nvSpPr>
          <p:cNvPr id="20" name="Text Box 42"/>
          <p:cNvSpPr txBox="1">
            <a:spLocks noChangeArrowheads="1"/>
          </p:cNvSpPr>
          <p:nvPr/>
        </p:nvSpPr>
        <p:spPr bwMode="auto">
          <a:xfrm>
            <a:off x="740311" y="7894157"/>
            <a:ext cx="28782259" cy="1842182"/>
          </a:xfrm>
          <a:prstGeom prst="rect">
            <a:avLst/>
          </a:prstGeom>
          <a:noFill/>
          <a:ln w="9525">
            <a:noFill/>
            <a:miter lim="800000"/>
            <a:headEnd/>
            <a:tailEnd/>
          </a:ln>
          <a:effectLst/>
        </p:spPr>
        <p:txBody>
          <a:bodyPr wrap="square" lIns="87005" tIns="43503" rIns="87005" bIns="43503">
            <a:spAutoFit/>
          </a:bodyPr>
          <a:lstStyle/>
          <a:p>
            <a:pPr algn="just"/>
            <a:r>
              <a:rPr lang="en-US" sz="3800" dirty="0">
                <a:latin typeface="Helvetica Neue" charset="0"/>
                <a:ea typeface="Helvetica Neue" charset="0"/>
                <a:cs typeface="Helvetica Neue" charset="0"/>
              </a:rPr>
              <a:t>Literature was </a:t>
            </a:r>
            <a:r>
              <a:rPr lang="en-US" sz="3800" dirty="0" smtClean="0">
                <a:latin typeface="Helvetica Neue" charset="0"/>
                <a:ea typeface="Helvetica Neue" charset="0"/>
                <a:cs typeface="Helvetica Neue" charset="0"/>
              </a:rPr>
              <a:t>reviewed, in addition to the authors’ clinical experience, </a:t>
            </a:r>
            <a:r>
              <a:rPr lang="en-US" sz="3800" dirty="0">
                <a:latin typeface="Helvetica Neue" charset="0"/>
                <a:ea typeface="Helvetica Neue" charset="0"/>
                <a:cs typeface="Helvetica Neue" charset="0"/>
              </a:rPr>
              <a:t>for radiological changes described in imaging of orbits of patients with horizontal strabismus, where radiology co-related with the clinical </a:t>
            </a:r>
            <a:r>
              <a:rPr lang="en-US" sz="3800" dirty="0" smtClean="0">
                <a:latin typeface="Helvetica Neue" charset="0"/>
                <a:ea typeface="Helvetica Neue" charset="0"/>
                <a:cs typeface="Helvetica Neue" charset="0"/>
              </a:rPr>
              <a:t>findings or helped in diagnosis and management. Some illustrative cases are shown below.</a:t>
            </a:r>
            <a:endParaRPr lang="en-US" sz="3800" dirty="0">
              <a:latin typeface="Helvetica Neue" charset="0"/>
              <a:ea typeface="Helvetica Neue" charset="0"/>
              <a:cs typeface="Helvetica Neue" charset="0"/>
            </a:endParaRPr>
          </a:p>
        </p:txBody>
      </p:sp>
      <p:sp>
        <p:nvSpPr>
          <p:cNvPr id="11" name="Rounded Rectangle 10"/>
          <p:cNvSpPr/>
          <p:nvPr/>
        </p:nvSpPr>
        <p:spPr bwMode="auto">
          <a:xfrm>
            <a:off x="0" y="0"/>
            <a:ext cx="30015155" cy="4208204"/>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4389438" rtl="0" eaLnBrk="1" fontAlgn="base" latinLnBrk="0" hangingPunct="1">
              <a:lnSpc>
                <a:spcPct val="100000"/>
              </a:lnSpc>
              <a:spcBef>
                <a:spcPct val="0"/>
              </a:spcBef>
              <a:spcAft>
                <a:spcPct val="0"/>
              </a:spcAft>
              <a:buClrTx/>
              <a:buSzTx/>
              <a:buFontTx/>
              <a:buNone/>
              <a:tabLst/>
            </a:pPr>
            <a:r>
              <a:rPr kumimoji="0" lang="en-US" sz="8600" b="0" i="0" u="none" strike="noStrike" cap="none" normalizeH="0" baseline="0" dirty="0" smtClean="0">
                <a:ln>
                  <a:noFill/>
                </a:ln>
                <a:solidFill>
                  <a:schemeClr val="tx1"/>
                </a:solidFill>
                <a:effectLst/>
                <a:latin typeface="Arial" charset="0"/>
              </a:rPr>
              <a:t>    </a:t>
            </a:r>
          </a:p>
        </p:txBody>
      </p:sp>
      <p:sp>
        <p:nvSpPr>
          <p:cNvPr id="2062" name="Text Box 14"/>
          <p:cNvSpPr txBox="1">
            <a:spLocks noChangeArrowheads="1"/>
          </p:cNvSpPr>
          <p:nvPr/>
        </p:nvSpPr>
        <p:spPr bwMode="auto">
          <a:xfrm>
            <a:off x="706310" y="37667"/>
            <a:ext cx="28782259" cy="4181284"/>
          </a:xfrm>
          <a:prstGeom prst="rect">
            <a:avLst/>
          </a:prstGeom>
          <a:solidFill>
            <a:srgbClr val="92D050"/>
          </a:solidFill>
          <a:ln w="9525">
            <a:noFill/>
            <a:miter lim="800000"/>
            <a:headEnd/>
            <a:tailEnd/>
          </a:ln>
          <a:effectLst/>
        </p:spPr>
        <p:txBody>
          <a:bodyPr wrap="square" lIns="87005" tIns="43503" rIns="87005" bIns="43503">
            <a:spAutoFit/>
          </a:bodyPr>
          <a:lstStyle/>
          <a:p>
            <a:pPr defTabSz="4176550">
              <a:spcBef>
                <a:spcPts val="1800"/>
              </a:spcBef>
            </a:pPr>
            <a:r>
              <a:rPr lang="en-US" sz="8000" b="1" dirty="0">
                <a:solidFill>
                  <a:srgbClr val="003064"/>
                </a:solidFill>
                <a:latin typeface="Helvetica Neue" charset="0"/>
                <a:ea typeface="Helvetica Neue" charset="0"/>
                <a:cs typeface="Helvetica Neue" charset="0"/>
              </a:rPr>
              <a:t>When radiology of the orbits does and doesn’t help in the evaluation of horizontal </a:t>
            </a:r>
            <a:r>
              <a:rPr lang="en-US" sz="8000" b="1" dirty="0" smtClean="0">
                <a:solidFill>
                  <a:srgbClr val="003064"/>
                </a:solidFill>
                <a:latin typeface="Helvetica Neue" charset="0"/>
                <a:ea typeface="Helvetica Neue" charset="0"/>
                <a:cs typeface="Helvetica Neue" charset="0"/>
              </a:rPr>
              <a:t>strabismus</a:t>
            </a:r>
          </a:p>
          <a:p>
            <a:pPr defTabSz="4176550">
              <a:spcBef>
                <a:spcPts val="1800"/>
              </a:spcBef>
            </a:pPr>
            <a:r>
              <a:rPr lang="en-US" sz="4400" b="1" i="1" dirty="0" err="1" smtClean="0">
                <a:solidFill>
                  <a:srgbClr val="003064"/>
                </a:solidFill>
                <a:latin typeface="Helvetica Neue" charset="0"/>
                <a:ea typeface="Helvetica Neue" charset="0"/>
                <a:cs typeface="Helvetica Neue" charset="0"/>
              </a:rPr>
              <a:t>Shivanand</a:t>
            </a:r>
            <a:r>
              <a:rPr lang="en-US" sz="4400" b="1" i="1" dirty="0" smtClean="0">
                <a:solidFill>
                  <a:srgbClr val="003064"/>
                </a:solidFill>
                <a:latin typeface="Helvetica Neue" charset="0"/>
                <a:ea typeface="Helvetica Neue" charset="0"/>
                <a:cs typeface="Helvetica Neue" charset="0"/>
              </a:rPr>
              <a:t> </a:t>
            </a:r>
            <a:r>
              <a:rPr lang="en-US" sz="4400" b="1" i="1" dirty="0" err="1">
                <a:solidFill>
                  <a:srgbClr val="003064"/>
                </a:solidFill>
                <a:latin typeface="Helvetica Neue" charset="0"/>
                <a:ea typeface="Helvetica Neue" charset="0"/>
                <a:cs typeface="Helvetica Neue" charset="0"/>
              </a:rPr>
              <a:t>Sheth</a:t>
            </a:r>
            <a:r>
              <a:rPr lang="en-US" sz="4400" b="1" i="1" dirty="0">
                <a:solidFill>
                  <a:srgbClr val="003064"/>
                </a:solidFill>
                <a:latin typeface="Helvetica Neue" charset="0"/>
                <a:ea typeface="Helvetica Neue" charset="0"/>
                <a:cs typeface="Helvetica Neue" charset="0"/>
              </a:rPr>
              <a:t>, Raghuvir Kini, Lionel </a:t>
            </a:r>
            <a:r>
              <a:rPr lang="en-US" sz="4400" b="1" i="1" dirty="0" err="1">
                <a:solidFill>
                  <a:srgbClr val="003064"/>
                </a:solidFill>
                <a:latin typeface="Helvetica Neue" charset="0"/>
                <a:ea typeface="Helvetica Neue" charset="0"/>
                <a:cs typeface="Helvetica Neue" charset="0"/>
              </a:rPr>
              <a:t>Kowal</a:t>
            </a:r>
            <a:r>
              <a:rPr lang="en-US" sz="4400" b="1" i="1" dirty="0">
                <a:solidFill>
                  <a:srgbClr val="003064"/>
                </a:solidFill>
                <a:latin typeface="Helvetica Neue" charset="0"/>
                <a:ea typeface="Helvetica Neue" charset="0"/>
                <a:cs typeface="Helvetica Neue" charset="0"/>
              </a:rPr>
              <a:t> </a:t>
            </a:r>
            <a:endParaRPr lang="en-US" sz="4400" b="1" i="1" baseline="30000" dirty="0">
              <a:solidFill>
                <a:srgbClr val="003064"/>
              </a:solidFill>
              <a:latin typeface="Helvetica Neue" charset="0"/>
              <a:ea typeface="Helvetica Neue" charset="0"/>
              <a:cs typeface="Helvetica Neue" charset="0"/>
            </a:endParaRPr>
          </a:p>
          <a:p>
            <a:pPr defTabSz="4176550">
              <a:spcBef>
                <a:spcPts val="1800"/>
              </a:spcBef>
            </a:pPr>
            <a:r>
              <a:rPr lang="en-US" sz="3200" b="1" i="1" dirty="0" smtClean="0">
                <a:solidFill>
                  <a:srgbClr val="003064"/>
                </a:solidFill>
                <a:latin typeface="Helvetica Neue" charset="0"/>
                <a:ea typeface="Helvetica Neue" charset="0"/>
                <a:cs typeface="Helvetica Neue" charset="0"/>
              </a:rPr>
              <a:t>The </a:t>
            </a:r>
            <a:r>
              <a:rPr lang="en-US" sz="3200" b="1" i="1" dirty="0">
                <a:solidFill>
                  <a:srgbClr val="003064"/>
                </a:solidFill>
                <a:latin typeface="Helvetica Neue" charset="0"/>
                <a:ea typeface="Helvetica Neue" charset="0"/>
                <a:cs typeface="Helvetica Neue" charset="0"/>
              </a:rPr>
              <a:t>Royal Victorian Eye and Ear Hospital, </a:t>
            </a:r>
            <a:r>
              <a:rPr lang="en-US" sz="3200" b="1" i="1" dirty="0" smtClean="0">
                <a:solidFill>
                  <a:srgbClr val="003064"/>
                </a:solidFill>
                <a:latin typeface="Helvetica Neue" charset="0"/>
                <a:ea typeface="Helvetica Neue" charset="0"/>
                <a:cs typeface="Helvetica Neue" charset="0"/>
              </a:rPr>
              <a:t>Melbourne</a:t>
            </a:r>
            <a:endParaRPr lang="en-US" sz="3200" b="1" i="1" dirty="0">
              <a:solidFill>
                <a:srgbClr val="003064"/>
              </a:solidFill>
              <a:latin typeface="Helvetica Neue" charset="0"/>
              <a:ea typeface="Helvetica Neue" charset="0"/>
              <a:cs typeface="Helvetica Neue" charset="0"/>
            </a:endParaRPr>
          </a:p>
        </p:txBody>
      </p:sp>
      <p:pic>
        <p:nvPicPr>
          <p:cNvPr id="84" name="Picture 83" descr="RVEEH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0239" y="1841648"/>
            <a:ext cx="5208331" cy="1894318"/>
          </a:xfrm>
          <a:prstGeom prst="rect">
            <a:avLst/>
          </a:prstGeom>
          <a:solidFill>
            <a:schemeClr val="accent5">
              <a:lumMod val="50000"/>
            </a:schemeClr>
          </a:solidFill>
          <a:ln>
            <a:solidFill>
              <a:schemeClr val="tx1"/>
            </a:solidFill>
          </a:ln>
        </p:spPr>
      </p:pic>
      <p:sp>
        <p:nvSpPr>
          <p:cNvPr id="85" name="Text Box 42"/>
          <p:cNvSpPr txBox="1">
            <a:spLocks noChangeArrowheads="1"/>
          </p:cNvSpPr>
          <p:nvPr/>
        </p:nvSpPr>
        <p:spPr bwMode="auto">
          <a:xfrm>
            <a:off x="706311" y="38088050"/>
            <a:ext cx="28782259" cy="4827615"/>
          </a:xfrm>
          <a:prstGeom prst="rect">
            <a:avLst/>
          </a:prstGeom>
          <a:noFill/>
          <a:ln w="9525">
            <a:noFill/>
            <a:miter lim="800000"/>
            <a:headEnd/>
            <a:tailEnd/>
          </a:ln>
          <a:effectLst/>
        </p:spPr>
        <p:txBody>
          <a:bodyPr wrap="square" lIns="87005" tIns="43503" rIns="87005" bIns="43503">
            <a:spAutoFit/>
          </a:bodyPr>
          <a:lstStyle/>
          <a:p>
            <a:pPr marL="514350" lvl="0" indent="-514350" algn="l">
              <a:buFont typeface="+mj-lt"/>
              <a:buAutoNum type="arabicPeriod"/>
            </a:pPr>
            <a:r>
              <a:rPr lang="en-GB" sz="2800" dirty="0"/>
              <a:t>Tan RJD, </a:t>
            </a:r>
            <a:r>
              <a:rPr lang="en-GB" sz="2800" dirty="0" err="1"/>
              <a:t>Demer</a:t>
            </a:r>
            <a:r>
              <a:rPr lang="en-GB" sz="2800" dirty="0"/>
              <a:t> JL. Heavy eye syndrome versus sagging eye syndrome in high myopia. J AAPOS  Off </a:t>
            </a:r>
            <a:r>
              <a:rPr lang="en-GB" sz="2800" dirty="0" err="1"/>
              <a:t>Publ</a:t>
            </a:r>
            <a:r>
              <a:rPr lang="en-GB" sz="2800" dirty="0"/>
              <a:t> Am </a:t>
            </a:r>
            <a:r>
              <a:rPr lang="en-GB" sz="2800" dirty="0" err="1"/>
              <a:t>Assoc</a:t>
            </a:r>
            <a:r>
              <a:rPr lang="en-GB" sz="2800" dirty="0"/>
              <a:t> </a:t>
            </a:r>
            <a:r>
              <a:rPr lang="en-GB" sz="2800" dirty="0" err="1"/>
              <a:t>Pediatr</a:t>
            </a:r>
            <a:r>
              <a:rPr lang="en-GB" sz="2800" dirty="0"/>
              <a:t> </a:t>
            </a:r>
            <a:r>
              <a:rPr lang="en-GB" sz="2800" dirty="0" err="1"/>
              <a:t>Ophthalmol</a:t>
            </a:r>
            <a:r>
              <a:rPr lang="en-GB" sz="2800" dirty="0"/>
              <a:t> Strabismus. 2015 Dec;19(6):500–6. </a:t>
            </a:r>
          </a:p>
          <a:p>
            <a:pPr marL="514350" lvl="0" indent="-514350" algn="l">
              <a:buFont typeface="+mj-lt"/>
              <a:buAutoNum type="arabicPeriod"/>
            </a:pPr>
            <a:r>
              <a:rPr lang="en-GB" sz="2800" dirty="0"/>
              <a:t>Clark RA, </a:t>
            </a:r>
            <a:r>
              <a:rPr lang="en-GB" sz="2800" dirty="0" err="1"/>
              <a:t>Demer</a:t>
            </a:r>
            <a:r>
              <a:rPr lang="en-GB" sz="2800" dirty="0"/>
              <a:t> JL. Lateral rectus superior compartment palsy. Am J </a:t>
            </a:r>
            <a:r>
              <a:rPr lang="en-GB" sz="2800" dirty="0" err="1"/>
              <a:t>Ophthalmol</a:t>
            </a:r>
            <a:r>
              <a:rPr lang="en-GB" sz="2800" dirty="0"/>
              <a:t>. 2014;157(2). </a:t>
            </a:r>
          </a:p>
          <a:p>
            <a:pPr marL="514350" lvl="0" indent="-514350" algn="l">
              <a:buFont typeface="+mj-lt"/>
              <a:buAutoNum type="arabicPeriod"/>
            </a:pPr>
            <a:r>
              <a:rPr lang="en-GB" sz="2800" dirty="0"/>
              <a:t>Kang N-Y, </a:t>
            </a:r>
            <a:r>
              <a:rPr lang="en-GB" sz="2800" dirty="0" err="1"/>
              <a:t>Demer</a:t>
            </a:r>
            <a:r>
              <a:rPr lang="en-GB" sz="2800" dirty="0"/>
              <a:t> JL. Comparison of orbital magnetic resonance imaging in </a:t>
            </a:r>
            <a:r>
              <a:rPr lang="en-GB" sz="2800" dirty="0" err="1"/>
              <a:t>duane</a:t>
            </a:r>
            <a:r>
              <a:rPr lang="en-GB" sz="2800" dirty="0"/>
              <a:t> syndrome and </a:t>
            </a:r>
            <a:r>
              <a:rPr lang="en-GB" sz="2800" dirty="0" err="1"/>
              <a:t>abducens</a:t>
            </a:r>
            <a:r>
              <a:rPr lang="en-GB" sz="2800" dirty="0"/>
              <a:t> palsy. Am J </a:t>
            </a:r>
            <a:r>
              <a:rPr lang="en-GB" sz="2800" dirty="0" err="1"/>
              <a:t>Ophthalmol</a:t>
            </a:r>
            <a:r>
              <a:rPr lang="en-GB" sz="2800" dirty="0"/>
              <a:t>. 2006 Nov;142(5):827–34. </a:t>
            </a:r>
          </a:p>
          <a:p>
            <a:pPr marL="514350" lvl="0" indent="-514350" algn="l">
              <a:buFont typeface="+mj-lt"/>
              <a:buAutoNum type="arabicPeriod"/>
            </a:pPr>
            <a:r>
              <a:rPr lang="en-GB" sz="2800" dirty="0"/>
              <a:t>Nishida Y, Tian S, </a:t>
            </a:r>
            <a:r>
              <a:rPr lang="en-GB" sz="2800" dirty="0" err="1"/>
              <a:t>Isberg</a:t>
            </a:r>
            <a:r>
              <a:rPr lang="en-GB" sz="2800" dirty="0"/>
              <a:t> B, </a:t>
            </a:r>
            <a:r>
              <a:rPr lang="en-GB" sz="2800" dirty="0" err="1"/>
              <a:t>Tallstedt</a:t>
            </a:r>
            <a:r>
              <a:rPr lang="en-GB" sz="2800" dirty="0"/>
              <a:t> L, </a:t>
            </a:r>
            <a:r>
              <a:rPr lang="en-GB" sz="2800" dirty="0" err="1"/>
              <a:t>Lennerstrand</a:t>
            </a:r>
            <a:r>
              <a:rPr lang="en-GB" sz="2800" dirty="0"/>
              <a:t> G. MRI measurements of orbital tissues in </a:t>
            </a:r>
            <a:r>
              <a:rPr lang="en-GB" sz="2800" dirty="0" err="1"/>
              <a:t>dysthyroid</a:t>
            </a:r>
            <a:r>
              <a:rPr lang="en-GB" sz="2800" dirty="0"/>
              <a:t> </a:t>
            </a:r>
            <a:r>
              <a:rPr lang="en-GB" sz="2800" dirty="0" err="1"/>
              <a:t>ophthalmopathy</a:t>
            </a:r>
            <a:r>
              <a:rPr lang="en-GB" sz="2800" dirty="0"/>
              <a:t>. </a:t>
            </a:r>
            <a:r>
              <a:rPr lang="en-GB" sz="2800" dirty="0" err="1"/>
              <a:t>Graefes</a:t>
            </a:r>
            <a:r>
              <a:rPr lang="en-GB" sz="2800" dirty="0"/>
              <a:t> Arch </a:t>
            </a:r>
            <a:r>
              <a:rPr lang="en-GB" sz="2800" dirty="0" err="1"/>
              <a:t>Clin</a:t>
            </a:r>
            <a:r>
              <a:rPr lang="en-GB" sz="2800" dirty="0"/>
              <a:t> </a:t>
            </a:r>
            <a:r>
              <a:rPr lang="en-GB" sz="2800" dirty="0" err="1"/>
              <a:t>Exp</a:t>
            </a:r>
            <a:r>
              <a:rPr lang="en-GB" sz="2800" dirty="0"/>
              <a:t> </a:t>
            </a:r>
            <a:r>
              <a:rPr lang="en-GB" sz="2800" dirty="0" err="1"/>
              <a:t>Ophthalmol</a:t>
            </a:r>
            <a:r>
              <a:rPr lang="en-GB" sz="2800" dirty="0"/>
              <a:t>. 2001 Nov;239(11):824–31. </a:t>
            </a:r>
          </a:p>
          <a:p>
            <a:pPr marL="514350" lvl="0" indent="-514350" algn="l">
              <a:buFont typeface="+mj-lt"/>
              <a:buAutoNum type="arabicPeriod"/>
            </a:pPr>
            <a:r>
              <a:rPr lang="en-GB" sz="2800" dirty="0" err="1"/>
              <a:t>Segrest</a:t>
            </a:r>
            <a:r>
              <a:rPr lang="en-GB" sz="2800" dirty="0"/>
              <a:t> DR, </a:t>
            </a:r>
            <a:r>
              <a:rPr lang="en-GB" sz="2800" dirty="0" err="1"/>
              <a:t>Dortzbach</a:t>
            </a:r>
            <a:r>
              <a:rPr lang="en-GB" sz="2800" dirty="0"/>
              <a:t> RK. Medial orbital wall fractures: complications and management. </a:t>
            </a:r>
            <a:r>
              <a:rPr lang="en-GB" sz="2800" dirty="0" err="1"/>
              <a:t>Ophthal</a:t>
            </a:r>
            <a:r>
              <a:rPr lang="en-GB" sz="2800" dirty="0"/>
              <a:t> </a:t>
            </a:r>
            <a:r>
              <a:rPr lang="en-GB" sz="2800" dirty="0" err="1"/>
              <a:t>Plast</a:t>
            </a:r>
            <a:r>
              <a:rPr lang="en-GB" sz="2800" dirty="0"/>
              <a:t> </a:t>
            </a:r>
            <a:r>
              <a:rPr lang="en-GB" sz="2800" dirty="0" err="1"/>
              <a:t>Reconstr</a:t>
            </a:r>
            <a:r>
              <a:rPr lang="en-GB" sz="2800" dirty="0"/>
              <a:t> Surg. 1989;5(2):75–80. </a:t>
            </a:r>
          </a:p>
          <a:p>
            <a:pPr marL="514350" lvl="0" indent="-514350" algn="l">
              <a:buFont typeface="+mj-lt"/>
              <a:buAutoNum type="arabicPeriod"/>
            </a:pPr>
            <a:r>
              <a:rPr lang="en-GB" sz="2800" dirty="0"/>
              <a:t>Xia S, Li RL, Li YP, Qian XH, Chong V, Qi J. MRI findings in Duane’s ocular retraction syndrome. </a:t>
            </a:r>
            <a:r>
              <a:rPr lang="en-GB" sz="2800" dirty="0" err="1"/>
              <a:t>Clin</a:t>
            </a:r>
            <a:r>
              <a:rPr lang="en-GB" sz="2800" dirty="0"/>
              <a:t> </a:t>
            </a:r>
            <a:r>
              <a:rPr lang="en-GB" sz="2800" dirty="0" err="1"/>
              <a:t>Radiol</a:t>
            </a:r>
            <a:r>
              <a:rPr lang="en-GB" sz="2800" dirty="0"/>
              <a:t>. 2014 May;69(5):e191-8. </a:t>
            </a:r>
          </a:p>
          <a:p>
            <a:pPr marL="514350" lvl="0" indent="-514350" algn="l">
              <a:buFont typeface="+mj-lt"/>
              <a:buAutoNum type="arabicPeriod"/>
            </a:pPr>
            <a:r>
              <a:rPr lang="en-GB" sz="2800" dirty="0" err="1"/>
              <a:t>Oatts</a:t>
            </a:r>
            <a:r>
              <a:rPr lang="en-GB" sz="2800" dirty="0"/>
              <a:t> JT, Kumar RN, Nyong’o OL. Orbital surface coil imaging predicts surgical anatomy of medial rectus muscle in consecutive exotropia: a case report. J AAPOS  Off </a:t>
            </a:r>
            <a:r>
              <a:rPr lang="en-GB" sz="2800" dirty="0" err="1"/>
              <a:t>Publ</a:t>
            </a:r>
            <a:r>
              <a:rPr lang="en-GB" sz="2800" dirty="0"/>
              <a:t> Am </a:t>
            </a:r>
            <a:r>
              <a:rPr lang="en-GB" sz="2800" dirty="0" err="1"/>
              <a:t>Assoc</a:t>
            </a:r>
            <a:r>
              <a:rPr lang="en-GB" sz="2800" dirty="0"/>
              <a:t> </a:t>
            </a:r>
            <a:r>
              <a:rPr lang="en-GB" sz="2800" dirty="0" err="1"/>
              <a:t>Pediatr</a:t>
            </a:r>
            <a:r>
              <a:rPr lang="en-GB" sz="2800" dirty="0"/>
              <a:t> </a:t>
            </a:r>
            <a:r>
              <a:rPr lang="en-GB" sz="2800" dirty="0" err="1"/>
              <a:t>Ophthalmol</a:t>
            </a:r>
            <a:r>
              <a:rPr lang="en-GB" sz="2800" dirty="0"/>
              <a:t> Strabismus. 2016 Oct;20(5):449–50. </a:t>
            </a:r>
          </a:p>
          <a:p>
            <a:pPr marL="514350" lvl="0" indent="-514350" algn="l">
              <a:buFont typeface="+mj-lt"/>
              <a:buAutoNum type="arabicPeriod"/>
            </a:pPr>
            <a:r>
              <a:rPr lang="en-GB" sz="2800" dirty="0" err="1"/>
              <a:t>Tychsen</a:t>
            </a:r>
            <a:r>
              <a:rPr lang="en-GB" sz="2800" dirty="0"/>
              <a:t> L, Richards M, Wong A, Foeller P, </a:t>
            </a:r>
            <a:r>
              <a:rPr lang="en-GB" sz="2800" dirty="0" err="1"/>
              <a:t>Burhkalter</a:t>
            </a:r>
            <a:r>
              <a:rPr lang="en-GB" sz="2800" dirty="0"/>
              <a:t> A, </a:t>
            </a:r>
            <a:r>
              <a:rPr lang="en-GB" sz="2800" dirty="0" err="1"/>
              <a:t>Narasimhan</a:t>
            </a:r>
            <a:r>
              <a:rPr lang="en-GB" sz="2800" dirty="0"/>
              <a:t> A, et al. Spectrum of infantile </a:t>
            </a:r>
            <a:r>
              <a:rPr lang="en-GB" sz="2800" dirty="0" err="1"/>
              <a:t>esotropia</a:t>
            </a:r>
            <a:r>
              <a:rPr lang="en-GB" sz="2800" dirty="0"/>
              <a:t> in primates: </a:t>
            </a:r>
            <a:r>
              <a:rPr lang="en-GB" sz="2800" dirty="0" err="1"/>
              <a:t>Behavior</a:t>
            </a:r>
            <a:r>
              <a:rPr lang="en-GB" sz="2800" dirty="0"/>
              <a:t>, brains, and orbits. J AAPOS. 2008;12(4):375–80. </a:t>
            </a:r>
          </a:p>
        </p:txBody>
      </p:sp>
      <p:sp>
        <p:nvSpPr>
          <p:cNvPr id="86" name="Text Box 42"/>
          <p:cNvSpPr txBox="1">
            <a:spLocks noChangeArrowheads="1"/>
          </p:cNvSpPr>
          <p:nvPr/>
        </p:nvSpPr>
        <p:spPr bwMode="auto">
          <a:xfrm>
            <a:off x="11688107" y="6746519"/>
            <a:ext cx="6249990" cy="965019"/>
          </a:xfrm>
          <a:prstGeom prst="rect">
            <a:avLst/>
          </a:prstGeom>
          <a:noFill/>
          <a:ln w="9525">
            <a:solidFill>
              <a:schemeClr val="tx1"/>
            </a:solidFill>
            <a:miter lim="800000"/>
            <a:headEnd/>
            <a:tailEnd/>
          </a:ln>
          <a:effectLst/>
        </p:spPr>
        <p:txBody>
          <a:bodyPr wrap="square" lIns="87005" tIns="43503" rIns="87005" bIns="43503">
            <a:spAutoFit/>
          </a:bodyPr>
          <a:lstStyle/>
          <a:p>
            <a:pPr defTabSz="4176550">
              <a:spcBef>
                <a:spcPct val="50000"/>
              </a:spcBef>
            </a:pPr>
            <a:r>
              <a:rPr lang="en-US" sz="5700" b="1" dirty="0" smtClean="0">
                <a:solidFill>
                  <a:srgbClr val="002060"/>
                </a:solidFill>
                <a:latin typeface="Helvetica Neue" charset="0"/>
                <a:ea typeface="Helvetica Neue" charset="0"/>
                <a:cs typeface="Helvetica Neue" charset="0"/>
              </a:rPr>
              <a:t>Methods</a:t>
            </a:r>
          </a:p>
        </p:txBody>
      </p:sp>
      <p:sp>
        <p:nvSpPr>
          <p:cNvPr id="89" name="Text Box 42"/>
          <p:cNvSpPr txBox="1">
            <a:spLocks noChangeArrowheads="1"/>
          </p:cNvSpPr>
          <p:nvPr/>
        </p:nvSpPr>
        <p:spPr bwMode="auto">
          <a:xfrm>
            <a:off x="773706" y="35002487"/>
            <a:ext cx="28782259" cy="3042511"/>
          </a:xfrm>
          <a:prstGeom prst="rect">
            <a:avLst/>
          </a:prstGeom>
          <a:noFill/>
          <a:ln w="9525">
            <a:noFill/>
            <a:miter lim="800000"/>
            <a:headEnd/>
            <a:tailEnd/>
          </a:ln>
          <a:effectLst/>
        </p:spPr>
        <p:txBody>
          <a:bodyPr wrap="square" lIns="87005" tIns="43503" rIns="87005" bIns="43503">
            <a:spAutoFit/>
          </a:bodyPr>
          <a:lstStyle/>
          <a:p>
            <a:pPr algn="just"/>
            <a:r>
              <a:rPr lang="en-US" sz="3800" dirty="0"/>
              <a:t>Radiology of the orbits can help in evaluation,  diagnosis and treatment planning in patients with acquired  horizontal strabismus associated with abduction and adduction deficits. </a:t>
            </a:r>
            <a:r>
              <a:rPr lang="en-US" sz="3800" dirty="0"/>
              <a:t>Radiology of the orbits perhaps does not help in evaluation of </a:t>
            </a:r>
            <a:r>
              <a:rPr lang="en-US" sz="3800" dirty="0" smtClean="0"/>
              <a:t>concomitant </a:t>
            </a:r>
            <a:r>
              <a:rPr lang="en-US" sz="3800" dirty="0"/>
              <a:t>horizontal strabismus, such as infantile </a:t>
            </a:r>
            <a:r>
              <a:rPr lang="en-US" sz="3800" dirty="0" err="1"/>
              <a:t>esotropia</a:t>
            </a:r>
            <a:r>
              <a:rPr lang="en-US" sz="3800" dirty="0"/>
              <a:t>, accommodative </a:t>
            </a:r>
            <a:r>
              <a:rPr lang="en-US" sz="3800" dirty="0" err="1"/>
              <a:t>esotropia</a:t>
            </a:r>
            <a:r>
              <a:rPr lang="en-US" sz="3800" dirty="0"/>
              <a:t> and </a:t>
            </a:r>
            <a:r>
              <a:rPr lang="en-US" sz="3800" dirty="0" err="1"/>
              <a:t>comitant</a:t>
            </a:r>
            <a:r>
              <a:rPr lang="en-US" sz="3800" dirty="0"/>
              <a:t> </a:t>
            </a:r>
            <a:r>
              <a:rPr lang="en-US" sz="3800" dirty="0" err="1" smtClean="0"/>
              <a:t>exotropias</a:t>
            </a:r>
            <a:r>
              <a:rPr lang="en-US" sz="3800" dirty="0" smtClean="0"/>
              <a:t>, and in Duane’s syndrome or in the evaluation of stretched scars following strabismus surgery.</a:t>
            </a:r>
            <a:endParaRPr lang="en-US" sz="3800" dirty="0"/>
          </a:p>
          <a:p>
            <a:pPr algn="just"/>
            <a:r>
              <a:rPr lang="en-US" sz="4000" dirty="0"/>
              <a:t> </a:t>
            </a:r>
          </a:p>
        </p:txBody>
      </p:sp>
      <p:sp>
        <p:nvSpPr>
          <p:cNvPr id="90" name="Text Box 42"/>
          <p:cNvSpPr txBox="1">
            <a:spLocks noChangeArrowheads="1"/>
          </p:cNvSpPr>
          <p:nvPr/>
        </p:nvSpPr>
        <p:spPr bwMode="auto">
          <a:xfrm>
            <a:off x="706310" y="5513683"/>
            <a:ext cx="28782259" cy="2303847"/>
          </a:xfrm>
          <a:prstGeom prst="rect">
            <a:avLst/>
          </a:prstGeom>
          <a:noFill/>
          <a:ln w="9525">
            <a:noFill/>
            <a:miter lim="800000"/>
            <a:headEnd/>
            <a:tailEnd/>
          </a:ln>
          <a:effectLst/>
        </p:spPr>
        <p:txBody>
          <a:bodyPr wrap="square" lIns="87005" tIns="43503" rIns="87005" bIns="43503">
            <a:spAutoFit/>
          </a:bodyPr>
          <a:lstStyle/>
          <a:p>
            <a:pPr algn="l"/>
            <a:r>
              <a:rPr lang="en-GB" sz="3800" dirty="0">
                <a:latin typeface="Helvetica Neue" charset="0"/>
                <a:ea typeface="Helvetica Neue" charset="0"/>
                <a:cs typeface="Helvetica Neue" charset="0"/>
              </a:rPr>
              <a:t>To describe conditions </a:t>
            </a:r>
            <a:r>
              <a:rPr lang="en-AU" sz="3800" dirty="0">
                <a:latin typeface="Helvetica Neue" charset="0"/>
                <a:ea typeface="Helvetica Neue" charset="0"/>
                <a:cs typeface="Helvetica Neue" charset="0"/>
              </a:rPr>
              <a:t>when radiology of the orbits is useful in evaluation of horizontal strabismus, and when it is unlikely to be of help.</a:t>
            </a:r>
            <a:endParaRPr lang="en-GB" sz="3800" dirty="0">
              <a:latin typeface="Helvetica Neue" charset="0"/>
              <a:ea typeface="Helvetica Neue" charset="0"/>
              <a:cs typeface="Helvetica Neue" charset="0"/>
            </a:endParaRPr>
          </a:p>
          <a:p>
            <a:r>
              <a:rPr lang="en-GB" sz="4000" dirty="0"/>
              <a:t> </a:t>
            </a:r>
          </a:p>
          <a:p>
            <a:pPr algn="just"/>
            <a:endParaRPr lang="en-US" sz="2400" dirty="0"/>
          </a:p>
        </p:txBody>
      </p:sp>
      <p:sp>
        <p:nvSpPr>
          <p:cNvPr id="16" name="Text Box 42"/>
          <p:cNvSpPr txBox="1">
            <a:spLocks noChangeArrowheads="1"/>
          </p:cNvSpPr>
          <p:nvPr/>
        </p:nvSpPr>
        <p:spPr bwMode="auto">
          <a:xfrm>
            <a:off x="11705523" y="9856469"/>
            <a:ext cx="6249990" cy="965019"/>
          </a:xfrm>
          <a:prstGeom prst="rect">
            <a:avLst/>
          </a:prstGeom>
          <a:noFill/>
          <a:ln w="9525">
            <a:solidFill>
              <a:schemeClr val="tx1"/>
            </a:solidFill>
            <a:miter lim="800000"/>
            <a:headEnd/>
            <a:tailEnd/>
          </a:ln>
          <a:effectLst/>
        </p:spPr>
        <p:txBody>
          <a:bodyPr wrap="square" lIns="87005" tIns="43503" rIns="87005" bIns="43503">
            <a:spAutoFit/>
          </a:bodyPr>
          <a:lstStyle/>
          <a:p>
            <a:pPr defTabSz="4176550">
              <a:spcBef>
                <a:spcPct val="50000"/>
              </a:spcBef>
            </a:pPr>
            <a:r>
              <a:rPr lang="en-US" sz="5700" b="1" dirty="0" smtClean="0">
                <a:solidFill>
                  <a:srgbClr val="002060"/>
                </a:solidFill>
                <a:latin typeface="Helvetica Neue" charset="0"/>
                <a:ea typeface="Helvetica Neue" charset="0"/>
                <a:cs typeface="Helvetica Neue" charset="0"/>
              </a:rPr>
              <a:t>Results</a:t>
            </a:r>
          </a:p>
        </p:txBody>
      </p:sp>
      <p:sp>
        <p:nvSpPr>
          <p:cNvPr id="17" name="Text Box 42"/>
          <p:cNvSpPr txBox="1">
            <a:spLocks noChangeArrowheads="1"/>
          </p:cNvSpPr>
          <p:nvPr/>
        </p:nvSpPr>
        <p:spPr bwMode="auto">
          <a:xfrm>
            <a:off x="726174" y="10896383"/>
            <a:ext cx="28795527" cy="3627286"/>
          </a:xfrm>
          <a:prstGeom prst="rect">
            <a:avLst/>
          </a:prstGeom>
          <a:noFill/>
          <a:ln w="9525">
            <a:noFill/>
            <a:miter lim="800000"/>
            <a:headEnd/>
            <a:tailEnd/>
          </a:ln>
          <a:effectLst/>
        </p:spPr>
        <p:txBody>
          <a:bodyPr wrap="square" lIns="87005" tIns="43503" rIns="87005" bIns="43503">
            <a:spAutoFit/>
          </a:bodyPr>
          <a:lstStyle/>
          <a:p>
            <a:pPr algn="just"/>
            <a:r>
              <a:rPr lang="en-US" sz="3800" dirty="0">
                <a:latin typeface="Helvetica Neue" charset="0"/>
                <a:ea typeface="Helvetica Neue" charset="0"/>
                <a:cs typeface="Helvetica Neue" charset="0"/>
              </a:rPr>
              <a:t>Orbital magnetic resonance imaging (MRI) can detect changes in shape, volume and position of extraocular </a:t>
            </a:r>
            <a:r>
              <a:rPr lang="en-US" sz="3800" dirty="0" smtClean="0">
                <a:latin typeface="Helvetica Neue" charset="0"/>
                <a:ea typeface="Helvetica Neue" charset="0"/>
                <a:cs typeface="Helvetica Neue" charset="0"/>
              </a:rPr>
              <a:t>muscles </a:t>
            </a:r>
            <a:r>
              <a:rPr lang="en-US" sz="3800" dirty="0">
                <a:latin typeface="Helvetica Neue" charset="0"/>
                <a:ea typeface="Helvetica Neue" charset="0"/>
                <a:cs typeface="Helvetica Neue" charset="0"/>
              </a:rPr>
              <a:t>and/or their pulleys in patients with sixth nerve paresis, sixth nerve </a:t>
            </a:r>
            <a:r>
              <a:rPr lang="en-US" sz="3800" dirty="0" smtClean="0">
                <a:latin typeface="Helvetica Neue" charset="0"/>
                <a:ea typeface="Helvetica Neue" charset="0"/>
                <a:cs typeface="Helvetica Neue" charset="0"/>
              </a:rPr>
              <a:t>palsy (Case </a:t>
            </a:r>
            <a:r>
              <a:rPr lang="en-US" sz="3800" dirty="0" smtClean="0">
                <a:latin typeface="Helvetica Neue" charset="0"/>
                <a:ea typeface="Helvetica Neue" charset="0"/>
                <a:cs typeface="Helvetica Neue" charset="0"/>
              </a:rPr>
              <a:t>3), </a:t>
            </a:r>
            <a:r>
              <a:rPr lang="en-US" sz="3800" dirty="0">
                <a:latin typeface="Helvetica Neue" charset="0"/>
                <a:ea typeface="Helvetica Neue" charset="0"/>
                <a:cs typeface="Helvetica Neue" charset="0"/>
              </a:rPr>
              <a:t>superior compartment lateral rectus </a:t>
            </a:r>
            <a:r>
              <a:rPr lang="en-US" sz="3800" dirty="0" smtClean="0">
                <a:latin typeface="Helvetica Neue" charset="0"/>
                <a:ea typeface="Helvetica Neue" charset="0"/>
                <a:cs typeface="Helvetica Neue" charset="0"/>
              </a:rPr>
              <a:t>palsy(Case </a:t>
            </a:r>
            <a:r>
              <a:rPr lang="en-US" sz="3800" dirty="0" smtClean="0">
                <a:latin typeface="Helvetica Neue" charset="0"/>
                <a:ea typeface="Helvetica Neue" charset="0"/>
                <a:cs typeface="Helvetica Neue" charset="0"/>
              </a:rPr>
              <a:t>5), </a:t>
            </a:r>
            <a:r>
              <a:rPr lang="en-US" sz="3800" dirty="0">
                <a:latin typeface="Helvetica Neue" charset="0"/>
                <a:ea typeface="Helvetica Neue" charset="0"/>
                <a:cs typeface="Helvetica Neue" charset="0"/>
              </a:rPr>
              <a:t>sagging eye </a:t>
            </a:r>
            <a:r>
              <a:rPr lang="en-US" sz="3800" dirty="0" smtClean="0">
                <a:latin typeface="Helvetica Neue" charset="0"/>
                <a:ea typeface="Helvetica Neue" charset="0"/>
                <a:cs typeface="Helvetica Neue" charset="0"/>
              </a:rPr>
              <a:t>syndrome (Case </a:t>
            </a:r>
            <a:r>
              <a:rPr lang="en-US" sz="3800" dirty="0" smtClean="0">
                <a:latin typeface="Helvetica Neue" charset="0"/>
                <a:ea typeface="Helvetica Neue" charset="0"/>
                <a:cs typeface="Helvetica Neue" charset="0"/>
              </a:rPr>
              <a:t>1), </a:t>
            </a:r>
            <a:r>
              <a:rPr lang="en-US" sz="3800" dirty="0">
                <a:latin typeface="Helvetica Neue" charset="0"/>
                <a:ea typeface="Helvetica Neue" charset="0"/>
                <a:cs typeface="Helvetica Neue" charset="0"/>
              </a:rPr>
              <a:t>heavy eye </a:t>
            </a:r>
            <a:r>
              <a:rPr lang="en-US" sz="3800" dirty="0" smtClean="0">
                <a:latin typeface="Helvetica Neue" charset="0"/>
                <a:ea typeface="Helvetica Neue" charset="0"/>
                <a:cs typeface="Helvetica Neue" charset="0"/>
              </a:rPr>
              <a:t>syndrome (Case </a:t>
            </a:r>
            <a:r>
              <a:rPr lang="en-US" sz="3800" dirty="0" smtClean="0">
                <a:latin typeface="Helvetica Neue" charset="0"/>
                <a:ea typeface="Helvetica Neue" charset="0"/>
                <a:cs typeface="Helvetica Neue" charset="0"/>
              </a:rPr>
              <a:t>2), </a:t>
            </a:r>
            <a:r>
              <a:rPr lang="en-US" sz="4000" dirty="0"/>
              <a:t>thyroid eye disease [</a:t>
            </a:r>
            <a:r>
              <a:rPr lang="en-US" sz="4000" dirty="0" smtClean="0"/>
              <a:t>especially </a:t>
            </a:r>
            <a:r>
              <a:rPr lang="en-US" sz="4000" dirty="0"/>
              <a:t>unsuspected thyroid eye </a:t>
            </a:r>
            <a:r>
              <a:rPr lang="en-US" sz="4000" dirty="0" smtClean="0"/>
              <a:t>disease)</a:t>
            </a:r>
            <a:r>
              <a:rPr lang="en-US" sz="3800" dirty="0" smtClean="0">
                <a:latin typeface="Helvetica Neue" charset="0"/>
                <a:ea typeface="Helvetica Neue" charset="0"/>
                <a:cs typeface="Helvetica Neue" charset="0"/>
              </a:rPr>
              <a:t>, </a:t>
            </a:r>
            <a:r>
              <a:rPr lang="en-US" sz="3800" dirty="0">
                <a:latin typeface="Helvetica Neue" charset="0"/>
                <a:ea typeface="Helvetica Neue" charset="0"/>
                <a:cs typeface="Helvetica Neue" charset="0"/>
              </a:rPr>
              <a:t>orbital fracture with entrapment of medial rectus and </a:t>
            </a:r>
            <a:r>
              <a:rPr lang="en-US" sz="3800" dirty="0" smtClean="0">
                <a:latin typeface="Helvetica Neue" charset="0"/>
                <a:ea typeface="Helvetica Neue" charset="0"/>
                <a:cs typeface="Helvetica Neue" charset="0"/>
              </a:rPr>
              <a:t>isolated </a:t>
            </a:r>
            <a:r>
              <a:rPr lang="en-US" sz="3800" dirty="0" smtClean="0">
                <a:latin typeface="Helvetica Neue" charset="0"/>
                <a:ea typeface="Helvetica Neue" charset="0"/>
                <a:cs typeface="Helvetica Neue" charset="0"/>
              </a:rPr>
              <a:t>extraocular muscle palsies (Case </a:t>
            </a:r>
            <a:r>
              <a:rPr lang="en-US" sz="3800" dirty="0" smtClean="0">
                <a:latin typeface="Helvetica Neue" charset="0"/>
                <a:ea typeface="Helvetica Neue" charset="0"/>
                <a:cs typeface="Helvetica Neue" charset="0"/>
              </a:rPr>
              <a:t>4). </a:t>
            </a:r>
            <a:r>
              <a:rPr lang="en-US" sz="3800" dirty="0">
                <a:latin typeface="Helvetica Neue" charset="0"/>
                <a:ea typeface="Helvetica Neue" charset="0"/>
                <a:cs typeface="Helvetica Neue" charset="0"/>
              </a:rPr>
              <a:t>No reports for </a:t>
            </a:r>
            <a:r>
              <a:rPr lang="en-US" sz="3800" dirty="0" smtClean="0">
                <a:latin typeface="Helvetica Neue" charset="0"/>
                <a:ea typeface="Helvetica Neue" charset="0"/>
                <a:cs typeface="Helvetica Neue" charset="0"/>
              </a:rPr>
              <a:t>clinical-radiological </a:t>
            </a:r>
            <a:r>
              <a:rPr lang="en-US" sz="3800" dirty="0">
                <a:latin typeface="Helvetica Neue" charset="0"/>
                <a:ea typeface="Helvetica Neue" charset="0"/>
                <a:cs typeface="Helvetica Neue" charset="0"/>
              </a:rPr>
              <a:t>correlation was found for radiology of the orbits in patients with </a:t>
            </a:r>
            <a:r>
              <a:rPr lang="en-US" sz="3800" dirty="0" smtClean="0">
                <a:latin typeface="Helvetica Neue" charset="0"/>
                <a:ea typeface="Helvetica Neue" charset="0"/>
                <a:cs typeface="Helvetica Neue" charset="0"/>
              </a:rPr>
              <a:t>concomitant </a:t>
            </a:r>
            <a:r>
              <a:rPr lang="en-US" sz="3800" dirty="0">
                <a:latin typeface="Helvetica Neue" charset="0"/>
                <a:ea typeface="Helvetica Neue" charset="0"/>
                <a:cs typeface="Helvetica Neue" charset="0"/>
              </a:rPr>
              <a:t>horizontal </a:t>
            </a:r>
            <a:r>
              <a:rPr lang="en-US" sz="3800" dirty="0" smtClean="0">
                <a:latin typeface="Helvetica Neue" charset="0"/>
                <a:ea typeface="Helvetica Neue" charset="0"/>
                <a:cs typeface="Helvetica Neue" charset="0"/>
              </a:rPr>
              <a:t>strabismus, Duane’s syndrome or stretched scars following strabismus surgery. 5</a:t>
            </a:r>
            <a:endParaRPr lang="en-US" sz="3800" dirty="0">
              <a:latin typeface="Helvetica Neue" charset="0"/>
              <a:ea typeface="Helvetica Neue" charset="0"/>
              <a:cs typeface="Helvetica Neue" charset="0"/>
            </a:endParaRPr>
          </a:p>
        </p:txBody>
      </p:sp>
      <p:pic>
        <p:nvPicPr>
          <p:cNvPr id="23" name="pasted-image.tif"/>
          <p:cNvPicPr/>
          <p:nvPr/>
        </p:nvPicPr>
        <p:blipFill>
          <a:blip r:embed="rId4">
            <a:extLst/>
          </a:blip>
          <a:stretch>
            <a:fillRect/>
          </a:stretch>
        </p:blipFill>
        <p:spPr>
          <a:xfrm>
            <a:off x="1245736" y="22531831"/>
            <a:ext cx="6587526" cy="3047611"/>
          </a:xfrm>
          <a:prstGeom prst="rect">
            <a:avLst/>
          </a:prstGeom>
          <a:ln w="12700">
            <a:miter lim="400000"/>
          </a:ln>
        </p:spPr>
      </p:pic>
      <p:pic>
        <p:nvPicPr>
          <p:cNvPr id="31"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718" y="15014487"/>
            <a:ext cx="8073275" cy="4085951"/>
          </a:xfrm>
          <a:prstGeom prst="rect">
            <a:avLst/>
          </a:prstGeom>
        </p:spPr>
      </p:pic>
      <p:cxnSp>
        <p:nvCxnSpPr>
          <p:cNvPr id="32" name="Straight Connector 31"/>
          <p:cNvCxnSpPr/>
          <p:nvPr/>
        </p:nvCxnSpPr>
        <p:spPr>
          <a:xfrm flipH="1" flipV="1">
            <a:off x="1074405" y="17414482"/>
            <a:ext cx="3204000" cy="720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5320313" y="17497381"/>
            <a:ext cx="3192512" cy="851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7420488" y="15983843"/>
            <a:ext cx="685800" cy="5181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606895" y="15549623"/>
            <a:ext cx="756662" cy="9364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rotWithShape="1">
          <a:blip r:embed="rId6">
            <a:extLst>
              <a:ext uri="{28A0092B-C50C-407E-A947-70E740481C1C}">
                <a14:useLocalDpi xmlns:a14="http://schemas.microsoft.com/office/drawing/2010/main" val="0"/>
              </a:ext>
            </a:extLst>
          </a:blip>
          <a:srcRect l="25782" t="41235" r="28747" b="35450"/>
          <a:stretch/>
        </p:blipFill>
        <p:spPr>
          <a:xfrm>
            <a:off x="15240589" y="25997208"/>
            <a:ext cx="9273059" cy="3566015"/>
          </a:xfrm>
          <a:prstGeom prst="rect">
            <a:avLst/>
          </a:prstGeom>
        </p:spPr>
      </p:pic>
      <p:sp>
        <p:nvSpPr>
          <p:cNvPr id="37" name="Freeform 36"/>
          <p:cNvSpPr/>
          <p:nvPr/>
        </p:nvSpPr>
        <p:spPr>
          <a:xfrm>
            <a:off x="16481203" y="27367242"/>
            <a:ext cx="939773" cy="949234"/>
          </a:xfrm>
          <a:custGeom>
            <a:avLst/>
            <a:gdLst>
              <a:gd name="connsiteX0" fmla="*/ 757780 w 939773"/>
              <a:gd name="connsiteY0" fmla="*/ 278674 h 949234"/>
              <a:gd name="connsiteX1" fmla="*/ 757780 w 939773"/>
              <a:gd name="connsiteY1" fmla="*/ 278674 h 949234"/>
              <a:gd name="connsiteX2" fmla="*/ 705528 w 939773"/>
              <a:gd name="connsiteY2" fmla="*/ 174171 h 949234"/>
              <a:gd name="connsiteX3" fmla="*/ 661985 w 939773"/>
              <a:gd name="connsiteY3" fmla="*/ 130629 h 949234"/>
              <a:gd name="connsiteX4" fmla="*/ 644568 w 939773"/>
              <a:gd name="connsiteY4" fmla="*/ 113211 h 949234"/>
              <a:gd name="connsiteX5" fmla="*/ 635860 w 939773"/>
              <a:gd name="connsiteY5" fmla="*/ 87086 h 949234"/>
              <a:gd name="connsiteX6" fmla="*/ 583608 w 939773"/>
              <a:gd name="connsiteY6" fmla="*/ 52251 h 949234"/>
              <a:gd name="connsiteX7" fmla="*/ 557483 w 939773"/>
              <a:gd name="connsiteY7" fmla="*/ 34834 h 949234"/>
              <a:gd name="connsiteX8" fmla="*/ 540065 w 939773"/>
              <a:gd name="connsiteY8" fmla="*/ 17417 h 949234"/>
              <a:gd name="connsiteX9" fmla="*/ 487814 w 939773"/>
              <a:gd name="connsiteY9" fmla="*/ 0 h 949234"/>
              <a:gd name="connsiteX10" fmla="*/ 148180 w 939773"/>
              <a:gd name="connsiteY10" fmla="*/ 8709 h 949234"/>
              <a:gd name="connsiteX11" fmla="*/ 95928 w 939773"/>
              <a:gd name="connsiteY11" fmla="*/ 34834 h 949234"/>
              <a:gd name="connsiteX12" fmla="*/ 69803 w 939773"/>
              <a:gd name="connsiteY12" fmla="*/ 43543 h 949234"/>
              <a:gd name="connsiteX13" fmla="*/ 52385 w 939773"/>
              <a:gd name="connsiteY13" fmla="*/ 60960 h 949234"/>
              <a:gd name="connsiteX14" fmla="*/ 17551 w 939773"/>
              <a:gd name="connsiteY14" fmla="*/ 113211 h 949234"/>
              <a:gd name="connsiteX15" fmla="*/ 8843 w 939773"/>
              <a:gd name="connsiteY15" fmla="*/ 148046 h 949234"/>
              <a:gd name="connsiteX16" fmla="*/ 8843 w 939773"/>
              <a:gd name="connsiteY16" fmla="*/ 383177 h 949234"/>
              <a:gd name="connsiteX17" fmla="*/ 26260 w 939773"/>
              <a:gd name="connsiteY17" fmla="*/ 418011 h 949234"/>
              <a:gd name="connsiteX18" fmla="*/ 69803 w 939773"/>
              <a:gd name="connsiteY18" fmla="*/ 470263 h 949234"/>
              <a:gd name="connsiteX19" fmla="*/ 78511 w 939773"/>
              <a:gd name="connsiteY19" fmla="*/ 566057 h 949234"/>
              <a:gd name="connsiteX20" fmla="*/ 87220 w 939773"/>
              <a:gd name="connsiteY20" fmla="*/ 600891 h 949234"/>
              <a:gd name="connsiteX21" fmla="*/ 113345 w 939773"/>
              <a:gd name="connsiteY21" fmla="*/ 618309 h 949234"/>
              <a:gd name="connsiteX22" fmla="*/ 130763 w 939773"/>
              <a:gd name="connsiteY22" fmla="*/ 670560 h 949234"/>
              <a:gd name="connsiteX23" fmla="*/ 165597 w 939773"/>
              <a:gd name="connsiteY23" fmla="*/ 722811 h 949234"/>
              <a:gd name="connsiteX24" fmla="*/ 183014 w 939773"/>
              <a:gd name="connsiteY24" fmla="*/ 740229 h 949234"/>
              <a:gd name="connsiteX25" fmla="*/ 200431 w 939773"/>
              <a:gd name="connsiteY25" fmla="*/ 775063 h 949234"/>
              <a:gd name="connsiteX26" fmla="*/ 226557 w 939773"/>
              <a:gd name="connsiteY26" fmla="*/ 801189 h 949234"/>
              <a:gd name="connsiteX27" fmla="*/ 243974 w 939773"/>
              <a:gd name="connsiteY27" fmla="*/ 827314 h 949234"/>
              <a:gd name="connsiteX28" fmla="*/ 270100 w 939773"/>
              <a:gd name="connsiteY28" fmla="*/ 836023 h 949234"/>
              <a:gd name="connsiteX29" fmla="*/ 322351 w 939773"/>
              <a:gd name="connsiteY29" fmla="*/ 879566 h 949234"/>
              <a:gd name="connsiteX30" fmla="*/ 348477 w 939773"/>
              <a:gd name="connsiteY30" fmla="*/ 888274 h 949234"/>
              <a:gd name="connsiteX31" fmla="*/ 461688 w 939773"/>
              <a:gd name="connsiteY31" fmla="*/ 931817 h 949234"/>
              <a:gd name="connsiteX32" fmla="*/ 531357 w 939773"/>
              <a:gd name="connsiteY32" fmla="*/ 949234 h 949234"/>
              <a:gd name="connsiteX33" fmla="*/ 731654 w 939773"/>
              <a:gd name="connsiteY33" fmla="*/ 940526 h 949234"/>
              <a:gd name="connsiteX34" fmla="*/ 792614 w 939773"/>
              <a:gd name="connsiteY34" fmla="*/ 914400 h 949234"/>
              <a:gd name="connsiteX35" fmla="*/ 844865 w 939773"/>
              <a:gd name="connsiteY35" fmla="*/ 896983 h 949234"/>
              <a:gd name="connsiteX36" fmla="*/ 888408 w 939773"/>
              <a:gd name="connsiteY36" fmla="*/ 862149 h 949234"/>
              <a:gd name="connsiteX37" fmla="*/ 923243 w 939773"/>
              <a:gd name="connsiteY37" fmla="*/ 827314 h 949234"/>
              <a:gd name="connsiteX38" fmla="*/ 923243 w 939773"/>
              <a:gd name="connsiteY38" fmla="*/ 627017 h 949234"/>
              <a:gd name="connsiteX39" fmla="*/ 905825 w 939773"/>
              <a:gd name="connsiteY39" fmla="*/ 574766 h 949234"/>
              <a:gd name="connsiteX40" fmla="*/ 888408 w 939773"/>
              <a:gd name="connsiteY40" fmla="*/ 548640 h 949234"/>
              <a:gd name="connsiteX41" fmla="*/ 870991 w 939773"/>
              <a:gd name="connsiteY41" fmla="*/ 496389 h 949234"/>
              <a:gd name="connsiteX42" fmla="*/ 862283 w 939773"/>
              <a:gd name="connsiteY42" fmla="*/ 470263 h 949234"/>
              <a:gd name="connsiteX43" fmla="*/ 844865 w 939773"/>
              <a:gd name="connsiteY43" fmla="*/ 452846 h 949234"/>
              <a:gd name="connsiteX44" fmla="*/ 827448 w 939773"/>
              <a:gd name="connsiteY44" fmla="*/ 400594 h 949234"/>
              <a:gd name="connsiteX45" fmla="*/ 818740 w 939773"/>
              <a:gd name="connsiteY45" fmla="*/ 365760 h 949234"/>
              <a:gd name="connsiteX46" fmla="*/ 783905 w 939773"/>
              <a:gd name="connsiteY46" fmla="*/ 322217 h 949234"/>
              <a:gd name="connsiteX47" fmla="*/ 757780 w 939773"/>
              <a:gd name="connsiteY47" fmla="*/ 278674 h 94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9773" h="949234">
                <a:moveTo>
                  <a:pt x="757780" y="278674"/>
                </a:moveTo>
                <a:lnTo>
                  <a:pt x="757780" y="278674"/>
                </a:lnTo>
                <a:cubicBezTo>
                  <a:pt x="740363" y="243840"/>
                  <a:pt x="733067" y="201710"/>
                  <a:pt x="705528" y="174171"/>
                </a:cubicBezTo>
                <a:lnTo>
                  <a:pt x="661985" y="130629"/>
                </a:lnTo>
                <a:lnTo>
                  <a:pt x="644568" y="113211"/>
                </a:lnTo>
                <a:cubicBezTo>
                  <a:pt x="641665" y="104503"/>
                  <a:pt x="642351" y="93577"/>
                  <a:pt x="635860" y="87086"/>
                </a:cubicBezTo>
                <a:cubicBezTo>
                  <a:pt x="621058" y="72284"/>
                  <a:pt x="601025" y="63863"/>
                  <a:pt x="583608" y="52251"/>
                </a:cubicBezTo>
                <a:cubicBezTo>
                  <a:pt x="574900" y="46445"/>
                  <a:pt x="564884" y="42234"/>
                  <a:pt x="557483" y="34834"/>
                </a:cubicBezTo>
                <a:cubicBezTo>
                  <a:pt x="551677" y="29028"/>
                  <a:pt x="547409" y="21089"/>
                  <a:pt x="540065" y="17417"/>
                </a:cubicBezTo>
                <a:cubicBezTo>
                  <a:pt x="523644" y="9207"/>
                  <a:pt x="487814" y="0"/>
                  <a:pt x="487814" y="0"/>
                </a:cubicBezTo>
                <a:cubicBezTo>
                  <a:pt x="374603" y="2903"/>
                  <a:pt x="261300" y="3322"/>
                  <a:pt x="148180" y="8709"/>
                </a:cubicBezTo>
                <a:cubicBezTo>
                  <a:pt x="123986" y="9861"/>
                  <a:pt x="116168" y="24714"/>
                  <a:pt x="95928" y="34834"/>
                </a:cubicBezTo>
                <a:cubicBezTo>
                  <a:pt x="87718" y="38939"/>
                  <a:pt x="78511" y="40640"/>
                  <a:pt x="69803" y="43543"/>
                </a:cubicBezTo>
                <a:cubicBezTo>
                  <a:pt x="63997" y="49349"/>
                  <a:pt x="57311" y="54391"/>
                  <a:pt x="52385" y="60960"/>
                </a:cubicBezTo>
                <a:cubicBezTo>
                  <a:pt x="39825" y="77706"/>
                  <a:pt x="17551" y="113211"/>
                  <a:pt x="17551" y="113211"/>
                </a:cubicBezTo>
                <a:cubicBezTo>
                  <a:pt x="14648" y="124823"/>
                  <a:pt x="10241" y="136159"/>
                  <a:pt x="8843" y="148046"/>
                </a:cubicBezTo>
                <a:cubicBezTo>
                  <a:pt x="-818" y="230164"/>
                  <a:pt x="-4902" y="300707"/>
                  <a:pt x="8843" y="383177"/>
                </a:cubicBezTo>
                <a:cubicBezTo>
                  <a:pt x="10977" y="395982"/>
                  <a:pt x="19380" y="407002"/>
                  <a:pt x="26260" y="418011"/>
                </a:cubicBezTo>
                <a:cubicBezTo>
                  <a:pt x="43514" y="445618"/>
                  <a:pt x="49926" y="450388"/>
                  <a:pt x="69803" y="470263"/>
                </a:cubicBezTo>
                <a:cubicBezTo>
                  <a:pt x="72706" y="502194"/>
                  <a:pt x="74273" y="534275"/>
                  <a:pt x="78511" y="566057"/>
                </a:cubicBezTo>
                <a:cubicBezTo>
                  <a:pt x="80093" y="577921"/>
                  <a:pt x="80581" y="590932"/>
                  <a:pt x="87220" y="600891"/>
                </a:cubicBezTo>
                <a:cubicBezTo>
                  <a:pt x="93026" y="609600"/>
                  <a:pt x="104637" y="612503"/>
                  <a:pt x="113345" y="618309"/>
                </a:cubicBezTo>
                <a:cubicBezTo>
                  <a:pt x="119151" y="635726"/>
                  <a:pt x="120579" y="655284"/>
                  <a:pt x="130763" y="670560"/>
                </a:cubicBezTo>
                <a:cubicBezTo>
                  <a:pt x="142374" y="687977"/>
                  <a:pt x="150796" y="708009"/>
                  <a:pt x="165597" y="722811"/>
                </a:cubicBezTo>
                <a:cubicBezTo>
                  <a:pt x="171403" y="728617"/>
                  <a:pt x="178460" y="733397"/>
                  <a:pt x="183014" y="740229"/>
                </a:cubicBezTo>
                <a:cubicBezTo>
                  <a:pt x="190215" y="751031"/>
                  <a:pt x="192885" y="764499"/>
                  <a:pt x="200431" y="775063"/>
                </a:cubicBezTo>
                <a:cubicBezTo>
                  <a:pt x="207589" y="785085"/>
                  <a:pt x="218672" y="791728"/>
                  <a:pt x="226557" y="801189"/>
                </a:cubicBezTo>
                <a:cubicBezTo>
                  <a:pt x="233257" y="809229"/>
                  <a:pt x="235801" y="820776"/>
                  <a:pt x="243974" y="827314"/>
                </a:cubicBezTo>
                <a:cubicBezTo>
                  <a:pt x="251142" y="833049"/>
                  <a:pt x="261391" y="833120"/>
                  <a:pt x="270100" y="836023"/>
                </a:cubicBezTo>
                <a:cubicBezTo>
                  <a:pt x="289360" y="855284"/>
                  <a:pt x="298101" y="867442"/>
                  <a:pt x="322351" y="879566"/>
                </a:cubicBezTo>
                <a:cubicBezTo>
                  <a:pt x="330562" y="883671"/>
                  <a:pt x="339768" y="885371"/>
                  <a:pt x="348477" y="888274"/>
                </a:cubicBezTo>
                <a:cubicBezTo>
                  <a:pt x="428007" y="941295"/>
                  <a:pt x="370004" y="913481"/>
                  <a:pt x="461688" y="931817"/>
                </a:cubicBezTo>
                <a:cubicBezTo>
                  <a:pt x="485161" y="936511"/>
                  <a:pt x="531357" y="949234"/>
                  <a:pt x="531357" y="949234"/>
                </a:cubicBezTo>
                <a:cubicBezTo>
                  <a:pt x="598123" y="946331"/>
                  <a:pt x="665022" y="945651"/>
                  <a:pt x="731654" y="940526"/>
                </a:cubicBezTo>
                <a:cubicBezTo>
                  <a:pt x="749006" y="939191"/>
                  <a:pt x="779394" y="919688"/>
                  <a:pt x="792614" y="914400"/>
                </a:cubicBezTo>
                <a:cubicBezTo>
                  <a:pt x="809660" y="907582"/>
                  <a:pt x="844865" y="896983"/>
                  <a:pt x="844865" y="896983"/>
                </a:cubicBezTo>
                <a:cubicBezTo>
                  <a:pt x="904172" y="837679"/>
                  <a:pt x="811489" y="928080"/>
                  <a:pt x="888408" y="862149"/>
                </a:cubicBezTo>
                <a:cubicBezTo>
                  <a:pt x="900876" y="851462"/>
                  <a:pt x="923243" y="827314"/>
                  <a:pt x="923243" y="827314"/>
                </a:cubicBezTo>
                <a:cubicBezTo>
                  <a:pt x="948926" y="750261"/>
                  <a:pt x="941315" y="783639"/>
                  <a:pt x="923243" y="627017"/>
                </a:cubicBezTo>
                <a:cubicBezTo>
                  <a:pt x="921139" y="608779"/>
                  <a:pt x="916009" y="590042"/>
                  <a:pt x="905825" y="574766"/>
                </a:cubicBezTo>
                <a:lnTo>
                  <a:pt x="888408" y="548640"/>
                </a:lnTo>
                <a:lnTo>
                  <a:pt x="870991" y="496389"/>
                </a:lnTo>
                <a:cubicBezTo>
                  <a:pt x="868088" y="487680"/>
                  <a:pt x="868774" y="476754"/>
                  <a:pt x="862283" y="470263"/>
                </a:cubicBezTo>
                <a:lnTo>
                  <a:pt x="844865" y="452846"/>
                </a:lnTo>
                <a:cubicBezTo>
                  <a:pt x="839059" y="435429"/>
                  <a:pt x="831901" y="418405"/>
                  <a:pt x="827448" y="400594"/>
                </a:cubicBezTo>
                <a:cubicBezTo>
                  <a:pt x="824545" y="388983"/>
                  <a:pt x="823455" y="376761"/>
                  <a:pt x="818740" y="365760"/>
                </a:cubicBezTo>
                <a:cubicBezTo>
                  <a:pt x="810500" y="346533"/>
                  <a:pt x="797952" y="336263"/>
                  <a:pt x="783905" y="322217"/>
                </a:cubicBezTo>
                <a:cubicBezTo>
                  <a:pt x="772601" y="288302"/>
                  <a:pt x="762134" y="285931"/>
                  <a:pt x="757780" y="278674"/>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2984386" y="27558831"/>
            <a:ext cx="777317" cy="914400"/>
          </a:xfrm>
          <a:custGeom>
            <a:avLst/>
            <a:gdLst>
              <a:gd name="connsiteX0" fmla="*/ 19671 w 777317"/>
              <a:gd name="connsiteY0" fmla="*/ 670560 h 914400"/>
              <a:gd name="connsiteX1" fmla="*/ 19671 w 777317"/>
              <a:gd name="connsiteY1" fmla="*/ 670560 h 914400"/>
              <a:gd name="connsiteX2" fmla="*/ 141591 w 777317"/>
              <a:gd name="connsiteY2" fmla="*/ 740228 h 914400"/>
              <a:gd name="connsiteX3" fmla="*/ 193842 w 777317"/>
              <a:gd name="connsiteY3" fmla="*/ 775062 h 914400"/>
              <a:gd name="connsiteX4" fmla="*/ 211260 w 777317"/>
              <a:gd name="connsiteY4" fmla="*/ 792480 h 914400"/>
              <a:gd name="connsiteX5" fmla="*/ 289637 w 777317"/>
              <a:gd name="connsiteY5" fmla="*/ 844731 h 914400"/>
              <a:gd name="connsiteX6" fmla="*/ 315762 w 777317"/>
              <a:gd name="connsiteY6" fmla="*/ 862148 h 914400"/>
              <a:gd name="connsiteX7" fmla="*/ 359305 w 777317"/>
              <a:gd name="connsiteY7" fmla="*/ 896982 h 914400"/>
              <a:gd name="connsiteX8" fmla="*/ 376722 w 777317"/>
              <a:gd name="connsiteY8" fmla="*/ 914400 h 914400"/>
              <a:gd name="connsiteX9" fmla="*/ 428974 w 777317"/>
              <a:gd name="connsiteY9" fmla="*/ 888274 h 914400"/>
              <a:gd name="connsiteX10" fmla="*/ 446391 w 777317"/>
              <a:gd name="connsiteY10" fmla="*/ 801188 h 914400"/>
              <a:gd name="connsiteX11" fmla="*/ 455100 w 777317"/>
              <a:gd name="connsiteY11" fmla="*/ 600891 h 914400"/>
              <a:gd name="connsiteX12" fmla="*/ 472517 w 777317"/>
              <a:gd name="connsiteY12" fmla="*/ 531222 h 914400"/>
              <a:gd name="connsiteX13" fmla="*/ 498642 w 777317"/>
              <a:gd name="connsiteY13" fmla="*/ 452845 h 914400"/>
              <a:gd name="connsiteX14" fmla="*/ 516060 w 777317"/>
              <a:gd name="connsiteY14" fmla="*/ 391885 h 914400"/>
              <a:gd name="connsiteX15" fmla="*/ 524768 w 777317"/>
              <a:gd name="connsiteY15" fmla="*/ 365760 h 914400"/>
              <a:gd name="connsiteX16" fmla="*/ 542185 w 777317"/>
              <a:gd name="connsiteY16" fmla="*/ 348342 h 914400"/>
              <a:gd name="connsiteX17" fmla="*/ 559602 w 777317"/>
              <a:gd name="connsiteY17" fmla="*/ 322217 h 914400"/>
              <a:gd name="connsiteX18" fmla="*/ 577020 w 777317"/>
              <a:gd name="connsiteY18" fmla="*/ 304800 h 914400"/>
              <a:gd name="connsiteX19" fmla="*/ 594437 w 777317"/>
              <a:gd name="connsiteY19" fmla="*/ 278674 h 914400"/>
              <a:gd name="connsiteX20" fmla="*/ 620562 w 777317"/>
              <a:gd name="connsiteY20" fmla="*/ 269965 h 914400"/>
              <a:gd name="connsiteX21" fmla="*/ 637980 w 777317"/>
              <a:gd name="connsiteY21" fmla="*/ 252548 h 914400"/>
              <a:gd name="connsiteX22" fmla="*/ 664105 w 777317"/>
              <a:gd name="connsiteY22" fmla="*/ 235131 h 914400"/>
              <a:gd name="connsiteX23" fmla="*/ 707648 w 777317"/>
              <a:gd name="connsiteY23" fmla="*/ 200297 h 914400"/>
              <a:gd name="connsiteX24" fmla="*/ 733774 w 777317"/>
              <a:gd name="connsiteY24" fmla="*/ 182880 h 914400"/>
              <a:gd name="connsiteX25" fmla="*/ 777317 w 777317"/>
              <a:gd name="connsiteY25" fmla="*/ 148045 h 914400"/>
              <a:gd name="connsiteX26" fmla="*/ 768608 w 777317"/>
              <a:gd name="connsiteY26" fmla="*/ 69668 h 914400"/>
              <a:gd name="connsiteX27" fmla="*/ 742482 w 777317"/>
              <a:gd name="connsiteY27" fmla="*/ 60960 h 914400"/>
              <a:gd name="connsiteX28" fmla="*/ 716357 w 777317"/>
              <a:gd name="connsiteY28" fmla="*/ 43542 h 914400"/>
              <a:gd name="connsiteX29" fmla="*/ 664105 w 777317"/>
              <a:gd name="connsiteY29" fmla="*/ 26125 h 914400"/>
              <a:gd name="connsiteX30" fmla="*/ 611854 w 777317"/>
              <a:gd name="connsiteY30" fmla="*/ 0 h 914400"/>
              <a:gd name="connsiteX31" fmla="*/ 550894 w 777317"/>
              <a:gd name="connsiteY31" fmla="*/ 8708 h 914400"/>
              <a:gd name="connsiteX32" fmla="*/ 446391 w 777317"/>
              <a:gd name="connsiteY32" fmla="*/ 95794 h 914400"/>
              <a:gd name="connsiteX33" fmla="*/ 394140 w 777317"/>
              <a:gd name="connsiteY33" fmla="*/ 156754 h 914400"/>
              <a:gd name="connsiteX34" fmla="*/ 341888 w 777317"/>
              <a:gd name="connsiteY34" fmla="*/ 191588 h 914400"/>
              <a:gd name="connsiteX35" fmla="*/ 315762 w 777317"/>
              <a:gd name="connsiteY35" fmla="*/ 217714 h 914400"/>
              <a:gd name="connsiteX36" fmla="*/ 280928 w 777317"/>
              <a:gd name="connsiteY36" fmla="*/ 243840 h 914400"/>
              <a:gd name="connsiteX37" fmla="*/ 254802 w 777317"/>
              <a:gd name="connsiteY37" fmla="*/ 296091 h 914400"/>
              <a:gd name="connsiteX38" fmla="*/ 237385 w 777317"/>
              <a:gd name="connsiteY38" fmla="*/ 322217 h 914400"/>
              <a:gd name="connsiteX39" fmla="*/ 228677 w 777317"/>
              <a:gd name="connsiteY39" fmla="*/ 348342 h 914400"/>
              <a:gd name="connsiteX40" fmla="*/ 193842 w 777317"/>
              <a:gd name="connsiteY40" fmla="*/ 391885 h 914400"/>
              <a:gd name="connsiteX41" fmla="*/ 167717 w 777317"/>
              <a:gd name="connsiteY41" fmla="*/ 444137 h 914400"/>
              <a:gd name="connsiteX42" fmla="*/ 141591 w 777317"/>
              <a:gd name="connsiteY42" fmla="*/ 461554 h 914400"/>
              <a:gd name="connsiteX43" fmla="*/ 124174 w 777317"/>
              <a:gd name="connsiteY43" fmla="*/ 487680 h 914400"/>
              <a:gd name="connsiteX44" fmla="*/ 98048 w 777317"/>
              <a:gd name="connsiteY44" fmla="*/ 496388 h 914400"/>
              <a:gd name="connsiteX45" fmla="*/ 37088 w 777317"/>
              <a:gd name="connsiteY45" fmla="*/ 566057 h 914400"/>
              <a:gd name="connsiteX46" fmla="*/ 19671 w 777317"/>
              <a:gd name="connsiteY46" fmla="*/ 592182 h 914400"/>
              <a:gd name="connsiteX47" fmla="*/ 2254 w 777317"/>
              <a:gd name="connsiteY47" fmla="*/ 609600 h 914400"/>
              <a:gd name="connsiteX48" fmla="*/ 19671 w 777317"/>
              <a:gd name="connsiteY48" fmla="*/ 67056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7317" h="914400">
                <a:moveTo>
                  <a:pt x="19671" y="670560"/>
                </a:moveTo>
                <a:lnTo>
                  <a:pt x="19671" y="670560"/>
                </a:lnTo>
                <a:cubicBezTo>
                  <a:pt x="60311" y="693783"/>
                  <a:pt x="102293" y="714800"/>
                  <a:pt x="141591" y="740228"/>
                </a:cubicBezTo>
                <a:cubicBezTo>
                  <a:pt x="210901" y="785075"/>
                  <a:pt x="128685" y="753344"/>
                  <a:pt x="193842" y="775062"/>
                </a:cubicBezTo>
                <a:cubicBezTo>
                  <a:pt x="199648" y="780868"/>
                  <a:pt x="204691" y="787553"/>
                  <a:pt x="211260" y="792480"/>
                </a:cubicBezTo>
                <a:cubicBezTo>
                  <a:pt x="211273" y="792490"/>
                  <a:pt x="276567" y="836018"/>
                  <a:pt x="289637" y="844731"/>
                </a:cubicBezTo>
                <a:cubicBezTo>
                  <a:pt x="298345" y="850537"/>
                  <a:pt x="308361" y="854748"/>
                  <a:pt x="315762" y="862148"/>
                </a:cubicBezTo>
                <a:cubicBezTo>
                  <a:pt x="357827" y="904211"/>
                  <a:pt x="304364" y="853028"/>
                  <a:pt x="359305" y="896982"/>
                </a:cubicBezTo>
                <a:cubicBezTo>
                  <a:pt x="365716" y="902111"/>
                  <a:pt x="370916" y="908594"/>
                  <a:pt x="376722" y="914400"/>
                </a:cubicBezTo>
                <a:cubicBezTo>
                  <a:pt x="387940" y="910661"/>
                  <a:pt x="423529" y="901343"/>
                  <a:pt x="428974" y="888274"/>
                </a:cubicBezTo>
                <a:cubicBezTo>
                  <a:pt x="440360" y="860948"/>
                  <a:pt x="446391" y="801188"/>
                  <a:pt x="446391" y="801188"/>
                </a:cubicBezTo>
                <a:cubicBezTo>
                  <a:pt x="449294" y="734422"/>
                  <a:pt x="448663" y="667409"/>
                  <a:pt x="455100" y="600891"/>
                </a:cubicBezTo>
                <a:cubicBezTo>
                  <a:pt x="457406" y="577065"/>
                  <a:pt x="464947" y="553931"/>
                  <a:pt x="472517" y="531222"/>
                </a:cubicBezTo>
                <a:lnTo>
                  <a:pt x="498642" y="452845"/>
                </a:lnTo>
                <a:cubicBezTo>
                  <a:pt x="519526" y="390194"/>
                  <a:pt x="494185" y="468446"/>
                  <a:pt x="516060" y="391885"/>
                </a:cubicBezTo>
                <a:cubicBezTo>
                  <a:pt x="518582" y="383059"/>
                  <a:pt x="520045" y="373631"/>
                  <a:pt x="524768" y="365760"/>
                </a:cubicBezTo>
                <a:cubicBezTo>
                  <a:pt x="528992" y="358719"/>
                  <a:pt x="537056" y="354753"/>
                  <a:pt x="542185" y="348342"/>
                </a:cubicBezTo>
                <a:cubicBezTo>
                  <a:pt x="548723" y="340169"/>
                  <a:pt x="553064" y="330390"/>
                  <a:pt x="559602" y="322217"/>
                </a:cubicBezTo>
                <a:cubicBezTo>
                  <a:pt x="564731" y="315806"/>
                  <a:pt x="571891" y="311211"/>
                  <a:pt x="577020" y="304800"/>
                </a:cubicBezTo>
                <a:cubicBezTo>
                  <a:pt x="583558" y="296627"/>
                  <a:pt x="586264" y="285213"/>
                  <a:pt x="594437" y="278674"/>
                </a:cubicBezTo>
                <a:cubicBezTo>
                  <a:pt x="601605" y="272939"/>
                  <a:pt x="611854" y="272868"/>
                  <a:pt x="620562" y="269965"/>
                </a:cubicBezTo>
                <a:cubicBezTo>
                  <a:pt x="626368" y="264159"/>
                  <a:pt x="631569" y="257677"/>
                  <a:pt x="637980" y="252548"/>
                </a:cubicBezTo>
                <a:cubicBezTo>
                  <a:pt x="646153" y="246010"/>
                  <a:pt x="656704" y="242532"/>
                  <a:pt x="664105" y="235131"/>
                </a:cubicBezTo>
                <a:cubicBezTo>
                  <a:pt x="703495" y="195741"/>
                  <a:pt x="656787" y="217249"/>
                  <a:pt x="707648" y="200297"/>
                </a:cubicBezTo>
                <a:cubicBezTo>
                  <a:pt x="716357" y="194491"/>
                  <a:pt x="725601" y="189418"/>
                  <a:pt x="733774" y="182880"/>
                </a:cubicBezTo>
                <a:cubicBezTo>
                  <a:pt x="795819" y="133243"/>
                  <a:pt x="696904" y="201652"/>
                  <a:pt x="777317" y="148045"/>
                </a:cubicBezTo>
                <a:cubicBezTo>
                  <a:pt x="774414" y="121919"/>
                  <a:pt x="778371" y="94074"/>
                  <a:pt x="768608" y="69668"/>
                </a:cubicBezTo>
                <a:cubicBezTo>
                  <a:pt x="765199" y="61145"/>
                  <a:pt x="750693" y="65065"/>
                  <a:pt x="742482" y="60960"/>
                </a:cubicBezTo>
                <a:cubicBezTo>
                  <a:pt x="733121" y="56279"/>
                  <a:pt x="725921" y="47793"/>
                  <a:pt x="716357" y="43542"/>
                </a:cubicBezTo>
                <a:cubicBezTo>
                  <a:pt x="699580" y="36085"/>
                  <a:pt x="679381" y="36309"/>
                  <a:pt x="664105" y="26125"/>
                </a:cubicBezTo>
                <a:cubicBezTo>
                  <a:pt x="630342" y="3616"/>
                  <a:pt x="647909" y="12017"/>
                  <a:pt x="611854" y="0"/>
                </a:cubicBezTo>
                <a:cubicBezTo>
                  <a:pt x="591534" y="2903"/>
                  <a:pt x="570052" y="1340"/>
                  <a:pt x="550894" y="8708"/>
                </a:cubicBezTo>
                <a:cubicBezTo>
                  <a:pt x="519794" y="20669"/>
                  <a:pt x="464438" y="71731"/>
                  <a:pt x="446391" y="95794"/>
                </a:cubicBezTo>
                <a:cubicBezTo>
                  <a:pt x="430033" y="117605"/>
                  <a:pt x="415970" y="139775"/>
                  <a:pt x="394140" y="156754"/>
                </a:cubicBezTo>
                <a:cubicBezTo>
                  <a:pt x="377617" y="169606"/>
                  <a:pt x="356690" y="176786"/>
                  <a:pt x="341888" y="191588"/>
                </a:cubicBezTo>
                <a:cubicBezTo>
                  <a:pt x="333179" y="200297"/>
                  <a:pt x="325113" y="209699"/>
                  <a:pt x="315762" y="217714"/>
                </a:cubicBezTo>
                <a:cubicBezTo>
                  <a:pt x="304742" y="227160"/>
                  <a:pt x="291191" y="233577"/>
                  <a:pt x="280928" y="243840"/>
                </a:cubicBezTo>
                <a:cubicBezTo>
                  <a:pt x="255971" y="268797"/>
                  <a:pt x="268968" y="267760"/>
                  <a:pt x="254802" y="296091"/>
                </a:cubicBezTo>
                <a:cubicBezTo>
                  <a:pt x="250121" y="305452"/>
                  <a:pt x="243191" y="313508"/>
                  <a:pt x="237385" y="322217"/>
                </a:cubicBezTo>
                <a:cubicBezTo>
                  <a:pt x="234482" y="330925"/>
                  <a:pt x="232782" y="340132"/>
                  <a:pt x="228677" y="348342"/>
                </a:cubicBezTo>
                <a:cubicBezTo>
                  <a:pt x="217690" y="370316"/>
                  <a:pt x="210044" y="375684"/>
                  <a:pt x="193842" y="391885"/>
                </a:cubicBezTo>
                <a:cubicBezTo>
                  <a:pt x="186760" y="413134"/>
                  <a:pt x="184599" y="427255"/>
                  <a:pt x="167717" y="444137"/>
                </a:cubicBezTo>
                <a:cubicBezTo>
                  <a:pt x="160316" y="451538"/>
                  <a:pt x="150300" y="455748"/>
                  <a:pt x="141591" y="461554"/>
                </a:cubicBezTo>
                <a:cubicBezTo>
                  <a:pt x="135785" y="470263"/>
                  <a:pt x="132347" y="481142"/>
                  <a:pt x="124174" y="487680"/>
                </a:cubicBezTo>
                <a:cubicBezTo>
                  <a:pt x="117006" y="493414"/>
                  <a:pt x="104539" y="489897"/>
                  <a:pt x="98048" y="496388"/>
                </a:cubicBezTo>
                <a:cubicBezTo>
                  <a:pt x="-3552" y="597988"/>
                  <a:pt x="111112" y="516709"/>
                  <a:pt x="37088" y="566057"/>
                </a:cubicBezTo>
                <a:cubicBezTo>
                  <a:pt x="31282" y="574765"/>
                  <a:pt x="26209" y="584009"/>
                  <a:pt x="19671" y="592182"/>
                </a:cubicBezTo>
                <a:cubicBezTo>
                  <a:pt x="14542" y="598593"/>
                  <a:pt x="6478" y="602559"/>
                  <a:pt x="2254" y="609600"/>
                </a:cubicBezTo>
                <a:cubicBezTo>
                  <a:pt x="-7373" y="625645"/>
                  <a:pt x="16768" y="660400"/>
                  <a:pt x="19671" y="670560"/>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rotWithShape="1">
          <a:blip r:embed="rId7">
            <a:extLst>
              <a:ext uri="{28A0092B-C50C-407E-A947-70E740481C1C}">
                <a14:useLocalDpi xmlns:a14="http://schemas.microsoft.com/office/drawing/2010/main" val="0"/>
              </a:ext>
            </a:extLst>
          </a:blip>
          <a:srcRect l="19672" t="32761" r="27116" b="35277"/>
          <a:stretch/>
        </p:blipFill>
        <p:spPr>
          <a:xfrm>
            <a:off x="15231711" y="29500542"/>
            <a:ext cx="9273058" cy="4177513"/>
          </a:xfrm>
          <a:prstGeom prst="rect">
            <a:avLst/>
          </a:prstGeom>
          <a:noFill/>
          <a:ln>
            <a:solidFill>
              <a:schemeClr val="bg1"/>
            </a:solidFill>
          </a:ln>
        </p:spPr>
      </p:pic>
      <p:sp>
        <p:nvSpPr>
          <p:cNvPr id="40" name="Freeform 39"/>
          <p:cNvSpPr/>
          <p:nvPr/>
        </p:nvSpPr>
        <p:spPr>
          <a:xfrm>
            <a:off x="16357825" y="31440528"/>
            <a:ext cx="369276" cy="708538"/>
          </a:xfrm>
          <a:custGeom>
            <a:avLst/>
            <a:gdLst>
              <a:gd name="connsiteX0" fmla="*/ 115614 w 199696"/>
              <a:gd name="connsiteY0" fmla="*/ 0 h 336331"/>
              <a:gd name="connsiteX1" fmla="*/ 115614 w 199696"/>
              <a:gd name="connsiteY1" fmla="*/ 0 h 336331"/>
              <a:gd name="connsiteX2" fmla="*/ 47296 w 199696"/>
              <a:gd name="connsiteY2" fmla="*/ 15766 h 336331"/>
              <a:gd name="connsiteX3" fmla="*/ 31531 w 199696"/>
              <a:gd name="connsiteY3" fmla="*/ 21021 h 336331"/>
              <a:gd name="connsiteX4" fmla="*/ 10510 w 199696"/>
              <a:gd name="connsiteY4" fmla="*/ 47297 h 336331"/>
              <a:gd name="connsiteX5" fmla="*/ 0 w 199696"/>
              <a:gd name="connsiteY5" fmla="*/ 63062 h 336331"/>
              <a:gd name="connsiteX6" fmla="*/ 5255 w 199696"/>
              <a:gd name="connsiteY6" fmla="*/ 168166 h 336331"/>
              <a:gd name="connsiteX7" fmla="*/ 15765 w 199696"/>
              <a:gd name="connsiteY7" fmla="*/ 199697 h 336331"/>
              <a:gd name="connsiteX8" fmla="*/ 26276 w 199696"/>
              <a:gd name="connsiteY8" fmla="*/ 231228 h 336331"/>
              <a:gd name="connsiteX9" fmla="*/ 31531 w 199696"/>
              <a:gd name="connsiteY9" fmla="*/ 257504 h 336331"/>
              <a:gd name="connsiteX10" fmla="*/ 42041 w 199696"/>
              <a:gd name="connsiteY10" fmla="*/ 289035 h 336331"/>
              <a:gd name="connsiteX11" fmla="*/ 57807 w 199696"/>
              <a:gd name="connsiteY11" fmla="*/ 294290 h 336331"/>
              <a:gd name="connsiteX12" fmla="*/ 63062 w 199696"/>
              <a:gd name="connsiteY12" fmla="*/ 310055 h 336331"/>
              <a:gd name="connsiteX13" fmla="*/ 110359 w 199696"/>
              <a:gd name="connsiteY13" fmla="*/ 331076 h 336331"/>
              <a:gd name="connsiteX14" fmla="*/ 126124 w 199696"/>
              <a:gd name="connsiteY14" fmla="*/ 336331 h 336331"/>
              <a:gd name="connsiteX15" fmla="*/ 147145 w 199696"/>
              <a:gd name="connsiteY15" fmla="*/ 331076 h 336331"/>
              <a:gd name="connsiteX16" fmla="*/ 178676 w 199696"/>
              <a:gd name="connsiteY16" fmla="*/ 320566 h 336331"/>
              <a:gd name="connsiteX17" fmla="*/ 199696 w 199696"/>
              <a:gd name="connsiteY17" fmla="*/ 278524 h 336331"/>
              <a:gd name="connsiteX18" fmla="*/ 189186 w 199696"/>
              <a:gd name="connsiteY18" fmla="*/ 194441 h 336331"/>
              <a:gd name="connsiteX19" fmla="*/ 173421 w 199696"/>
              <a:gd name="connsiteY19" fmla="*/ 147145 h 336331"/>
              <a:gd name="connsiteX20" fmla="*/ 168165 w 199696"/>
              <a:gd name="connsiteY20" fmla="*/ 126124 h 336331"/>
              <a:gd name="connsiteX21" fmla="*/ 152400 w 199696"/>
              <a:gd name="connsiteY21" fmla="*/ 78828 h 336331"/>
              <a:gd name="connsiteX22" fmla="*/ 141890 w 199696"/>
              <a:gd name="connsiteY22" fmla="*/ 47297 h 336331"/>
              <a:gd name="connsiteX23" fmla="*/ 136634 w 199696"/>
              <a:gd name="connsiteY23" fmla="*/ 31531 h 336331"/>
              <a:gd name="connsiteX24" fmla="*/ 115614 w 199696"/>
              <a:gd name="connsiteY24" fmla="*/ 0 h 3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9696" h="336331">
                <a:moveTo>
                  <a:pt x="115614" y="0"/>
                </a:moveTo>
                <a:lnTo>
                  <a:pt x="115614" y="0"/>
                </a:lnTo>
                <a:cubicBezTo>
                  <a:pt x="107370" y="1832"/>
                  <a:pt x="63366" y="11174"/>
                  <a:pt x="47296" y="15766"/>
                </a:cubicBezTo>
                <a:cubicBezTo>
                  <a:pt x="41970" y="17288"/>
                  <a:pt x="36786" y="19269"/>
                  <a:pt x="31531" y="21021"/>
                </a:cubicBezTo>
                <a:cubicBezTo>
                  <a:pt x="-816" y="69541"/>
                  <a:pt x="40462" y="9857"/>
                  <a:pt x="10510" y="47297"/>
                </a:cubicBezTo>
                <a:cubicBezTo>
                  <a:pt x="6565" y="52229"/>
                  <a:pt x="3503" y="57807"/>
                  <a:pt x="0" y="63062"/>
                </a:cubicBezTo>
                <a:cubicBezTo>
                  <a:pt x="1752" y="98097"/>
                  <a:pt x="1234" y="133319"/>
                  <a:pt x="5255" y="168166"/>
                </a:cubicBezTo>
                <a:cubicBezTo>
                  <a:pt x="6525" y="179172"/>
                  <a:pt x="12261" y="189187"/>
                  <a:pt x="15765" y="199697"/>
                </a:cubicBezTo>
                <a:cubicBezTo>
                  <a:pt x="15769" y="199710"/>
                  <a:pt x="26273" y="231215"/>
                  <a:pt x="26276" y="231228"/>
                </a:cubicBezTo>
                <a:cubicBezTo>
                  <a:pt x="28028" y="239987"/>
                  <a:pt x="29181" y="248887"/>
                  <a:pt x="31531" y="257504"/>
                </a:cubicBezTo>
                <a:cubicBezTo>
                  <a:pt x="34446" y="268192"/>
                  <a:pt x="31531" y="285532"/>
                  <a:pt x="42041" y="289035"/>
                </a:cubicBezTo>
                <a:lnTo>
                  <a:pt x="57807" y="294290"/>
                </a:lnTo>
                <a:cubicBezTo>
                  <a:pt x="59559" y="299545"/>
                  <a:pt x="59602" y="305730"/>
                  <a:pt x="63062" y="310055"/>
                </a:cubicBezTo>
                <a:cubicBezTo>
                  <a:pt x="72148" y="321412"/>
                  <a:pt x="100722" y="327864"/>
                  <a:pt x="110359" y="331076"/>
                </a:cubicBezTo>
                <a:lnTo>
                  <a:pt x="126124" y="336331"/>
                </a:lnTo>
                <a:cubicBezTo>
                  <a:pt x="133131" y="334579"/>
                  <a:pt x="140227" y="333151"/>
                  <a:pt x="147145" y="331076"/>
                </a:cubicBezTo>
                <a:cubicBezTo>
                  <a:pt x="157757" y="327893"/>
                  <a:pt x="178676" y="320566"/>
                  <a:pt x="178676" y="320566"/>
                </a:cubicBezTo>
                <a:cubicBezTo>
                  <a:pt x="190753" y="284335"/>
                  <a:pt x="181352" y="296869"/>
                  <a:pt x="199696" y="278524"/>
                </a:cubicBezTo>
                <a:cubicBezTo>
                  <a:pt x="196193" y="250496"/>
                  <a:pt x="194239" y="222231"/>
                  <a:pt x="189186" y="194441"/>
                </a:cubicBezTo>
                <a:cubicBezTo>
                  <a:pt x="185685" y="175186"/>
                  <a:pt x="177799" y="164655"/>
                  <a:pt x="173421" y="147145"/>
                </a:cubicBezTo>
                <a:cubicBezTo>
                  <a:pt x="171669" y="140138"/>
                  <a:pt x="170240" y="133042"/>
                  <a:pt x="168165" y="126124"/>
                </a:cubicBezTo>
                <a:cubicBezTo>
                  <a:pt x="168160" y="126107"/>
                  <a:pt x="155030" y="86719"/>
                  <a:pt x="152400" y="78828"/>
                </a:cubicBezTo>
                <a:lnTo>
                  <a:pt x="141890" y="47297"/>
                </a:lnTo>
                <a:cubicBezTo>
                  <a:pt x="140138" y="42042"/>
                  <a:pt x="140551" y="35448"/>
                  <a:pt x="136634" y="31531"/>
                </a:cubicBezTo>
                <a:lnTo>
                  <a:pt x="115614" y="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23399382" y="31584598"/>
            <a:ext cx="376990" cy="649706"/>
          </a:xfrm>
          <a:custGeom>
            <a:avLst/>
            <a:gdLst>
              <a:gd name="connsiteX0" fmla="*/ 344906 w 376990"/>
              <a:gd name="connsiteY0" fmla="*/ 0 h 649706"/>
              <a:gd name="connsiteX1" fmla="*/ 344906 w 376990"/>
              <a:gd name="connsiteY1" fmla="*/ 0 h 649706"/>
              <a:gd name="connsiteX2" fmla="*/ 272716 w 376990"/>
              <a:gd name="connsiteY2" fmla="*/ 16042 h 649706"/>
              <a:gd name="connsiteX3" fmla="*/ 256674 w 376990"/>
              <a:gd name="connsiteY3" fmla="*/ 64169 h 649706"/>
              <a:gd name="connsiteX4" fmla="*/ 224590 w 376990"/>
              <a:gd name="connsiteY4" fmla="*/ 112295 h 649706"/>
              <a:gd name="connsiteX5" fmla="*/ 208548 w 376990"/>
              <a:gd name="connsiteY5" fmla="*/ 176464 h 649706"/>
              <a:gd name="connsiteX6" fmla="*/ 192506 w 376990"/>
              <a:gd name="connsiteY6" fmla="*/ 200527 h 649706"/>
              <a:gd name="connsiteX7" fmla="*/ 184485 w 376990"/>
              <a:gd name="connsiteY7" fmla="*/ 224590 h 649706"/>
              <a:gd name="connsiteX8" fmla="*/ 152400 w 376990"/>
              <a:gd name="connsiteY8" fmla="*/ 264695 h 649706"/>
              <a:gd name="connsiteX9" fmla="*/ 144379 w 376990"/>
              <a:gd name="connsiteY9" fmla="*/ 288758 h 649706"/>
              <a:gd name="connsiteX10" fmla="*/ 96253 w 376990"/>
              <a:gd name="connsiteY10" fmla="*/ 320842 h 649706"/>
              <a:gd name="connsiteX11" fmla="*/ 88232 w 376990"/>
              <a:gd name="connsiteY11" fmla="*/ 344906 h 649706"/>
              <a:gd name="connsiteX12" fmla="*/ 40106 w 376990"/>
              <a:gd name="connsiteY12" fmla="*/ 376990 h 649706"/>
              <a:gd name="connsiteX13" fmla="*/ 32085 w 376990"/>
              <a:gd name="connsiteY13" fmla="*/ 401053 h 649706"/>
              <a:gd name="connsiteX14" fmla="*/ 16043 w 376990"/>
              <a:gd name="connsiteY14" fmla="*/ 425116 h 649706"/>
              <a:gd name="connsiteX15" fmla="*/ 0 w 376990"/>
              <a:gd name="connsiteY15" fmla="*/ 473242 h 649706"/>
              <a:gd name="connsiteX16" fmla="*/ 8022 w 376990"/>
              <a:gd name="connsiteY16" fmla="*/ 505327 h 649706"/>
              <a:gd name="connsiteX17" fmla="*/ 56148 w 376990"/>
              <a:gd name="connsiteY17" fmla="*/ 529390 h 649706"/>
              <a:gd name="connsiteX18" fmla="*/ 80211 w 376990"/>
              <a:gd name="connsiteY18" fmla="*/ 545432 h 649706"/>
              <a:gd name="connsiteX19" fmla="*/ 104274 w 376990"/>
              <a:gd name="connsiteY19" fmla="*/ 553453 h 649706"/>
              <a:gd name="connsiteX20" fmla="*/ 152400 w 376990"/>
              <a:gd name="connsiteY20" fmla="*/ 585537 h 649706"/>
              <a:gd name="connsiteX21" fmla="*/ 168443 w 376990"/>
              <a:gd name="connsiteY21" fmla="*/ 601579 h 649706"/>
              <a:gd name="connsiteX22" fmla="*/ 192506 w 376990"/>
              <a:gd name="connsiteY22" fmla="*/ 609600 h 649706"/>
              <a:gd name="connsiteX23" fmla="*/ 216569 w 376990"/>
              <a:gd name="connsiteY23" fmla="*/ 625642 h 649706"/>
              <a:gd name="connsiteX24" fmla="*/ 232611 w 376990"/>
              <a:gd name="connsiteY24" fmla="*/ 641685 h 649706"/>
              <a:gd name="connsiteX25" fmla="*/ 256674 w 376990"/>
              <a:gd name="connsiteY25" fmla="*/ 649706 h 649706"/>
              <a:gd name="connsiteX26" fmla="*/ 304800 w 376990"/>
              <a:gd name="connsiteY26" fmla="*/ 641685 h 649706"/>
              <a:gd name="connsiteX27" fmla="*/ 312822 w 376990"/>
              <a:gd name="connsiteY27" fmla="*/ 617621 h 649706"/>
              <a:gd name="connsiteX28" fmla="*/ 352927 w 376990"/>
              <a:gd name="connsiteY28" fmla="*/ 545432 h 649706"/>
              <a:gd name="connsiteX29" fmla="*/ 360948 w 376990"/>
              <a:gd name="connsiteY29" fmla="*/ 425116 h 649706"/>
              <a:gd name="connsiteX30" fmla="*/ 368969 w 376990"/>
              <a:gd name="connsiteY30" fmla="*/ 401053 h 649706"/>
              <a:gd name="connsiteX31" fmla="*/ 376990 w 376990"/>
              <a:gd name="connsiteY31" fmla="*/ 256674 h 649706"/>
              <a:gd name="connsiteX32" fmla="*/ 360948 w 376990"/>
              <a:gd name="connsiteY32" fmla="*/ 80211 h 649706"/>
              <a:gd name="connsiteX33" fmla="*/ 352927 w 376990"/>
              <a:gd name="connsiteY33" fmla="*/ 48127 h 649706"/>
              <a:gd name="connsiteX34" fmla="*/ 344906 w 376990"/>
              <a:gd name="connsiteY34" fmla="*/ 0 h 64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6990" h="649706">
                <a:moveTo>
                  <a:pt x="344906" y="0"/>
                </a:moveTo>
                <a:lnTo>
                  <a:pt x="344906" y="0"/>
                </a:lnTo>
                <a:cubicBezTo>
                  <a:pt x="320843" y="5347"/>
                  <a:pt x="292652" y="1543"/>
                  <a:pt x="272716" y="16042"/>
                </a:cubicBezTo>
                <a:cubicBezTo>
                  <a:pt x="259040" y="25988"/>
                  <a:pt x="266054" y="50099"/>
                  <a:pt x="256674" y="64169"/>
                </a:cubicBezTo>
                <a:lnTo>
                  <a:pt x="224590" y="112295"/>
                </a:lnTo>
                <a:cubicBezTo>
                  <a:pt x="221539" y="127548"/>
                  <a:pt x="216769" y="160022"/>
                  <a:pt x="208548" y="176464"/>
                </a:cubicBezTo>
                <a:cubicBezTo>
                  <a:pt x="204237" y="185086"/>
                  <a:pt x="196817" y="191905"/>
                  <a:pt x="192506" y="200527"/>
                </a:cubicBezTo>
                <a:cubicBezTo>
                  <a:pt x="188725" y="208089"/>
                  <a:pt x="188266" y="217028"/>
                  <a:pt x="184485" y="224590"/>
                </a:cubicBezTo>
                <a:cubicBezTo>
                  <a:pt x="174366" y="244828"/>
                  <a:pt x="167322" y="249774"/>
                  <a:pt x="152400" y="264695"/>
                </a:cubicBezTo>
                <a:cubicBezTo>
                  <a:pt x="149726" y="272716"/>
                  <a:pt x="150358" y="282779"/>
                  <a:pt x="144379" y="288758"/>
                </a:cubicBezTo>
                <a:cubicBezTo>
                  <a:pt x="130746" y="302391"/>
                  <a:pt x="96253" y="320842"/>
                  <a:pt x="96253" y="320842"/>
                </a:cubicBezTo>
                <a:cubicBezTo>
                  <a:pt x="93579" y="328863"/>
                  <a:pt x="94211" y="338927"/>
                  <a:pt x="88232" y="344906"/>
                </a:cubicBezTo>
                <a:cubicBezTo>
                  <a:pt x="74599" y="358539"/>
                  <a:pt x="40106" y="376990"/>
                  <a:pt x="40106" y="376990"/>
                </a:cubicBezTo>
                <a:cubicBezTo>
                  <a:pt x="37432" y="385011"/>
                  <a:pt x="35866" y="393491"/>
                  <a:pt x="32085" y="401053"/>
                </a:cubicBezTo>
                <a:cubicBezTo>
                  <a:pt x="27774" y="409675"/>
                  <a:pt x="19958" y="416307"/>
                  <a:pt x="16043" y="425116"/>
                </a:cubicBezTo>
                <a:cubicBezTo>
                  <a:pt x="9175" y="440568"/>
                  <a:pt x="0" y="473242"/>
                  <a:pt x="0" y="473242"/>
                </a:cubicBezTo>
                <a:cubicBezTo>
                  <a:pt x="2674" y="483937"/>
                  <a:pt x="1907" y="496154"/>
                  <a:pt x="8022" y="505327"/>
                </a:cubicBezTo>
                <a:cubicBezTo>
                  <a:pt x="19516" y="522567"/>
                  <a:pt x="40134" y="521383"/>
                  <a:pt x="56148" y="529390"/>
                </a:cubicBezTo>
                <a:cubicBezTo>
                  <a:pt x="64770" y="533701"/>
                  <a:pt x="71589" y="541121"/>
                  <a:pt x="80211" y="545432"/>
                </a:cubicBezTo>
                <a:cubicBezTo>
                  <a:pt x="87773" y="549213"/>
                  <a:pt x="96883" y="549347"/>
                  <a:pt x="104274" y="553453"/>
                </a:cubicBezTo>
                <a:cubicBezTo>
                  <a:pt x="121128" y="562816"/>
                  <a:pt x="138766" y="571904"/>
                  <a:pt x="152400" y="585537"/>
                </a:cubicBezTo>
                <a:cubicBezTo>
                  <a:pt x="157748" y="590884"/>
                  <a:pt x="161958" y="597688"/>
                  <a:pt x="168443" y="601579"/>
                </a:cubicBezTo>
                <a:cubicBezTo>
                  <a:pt x="175693" y="605929"/>
                  <a:pt x="184944" y="605819"/>
                  <a:pt x="192506" y="609600"/>
                </a:cubicBezTo>
                <a:cubicBezTo>
                  <a:pt x="201128" y="613911"/>
                  <a:pt x="209041" y="619620"/>
                  <a:pt x="216569" y="625642"/>
                </a:cubicBezTo>
                <a:cubicBezTo>
                  <a:pt x="222474" y="630366"/>
                  <a:pt x="226126" y="637794"/>
                  <a:pt x="232611" y="641685"/>
                </a:cubicBezTo>
                <a:cubicBezTo>
                  <a:pt x="239861" y="646035"/>
                  <a:pt x="248653" y="647032"/>
                  <a:pt x="256674" y="649706"/>
                </a:cubicBezTo>
                <a:cubicBezTo>
                  <a:pt x="272716" y="647032"/>
                  <a:pt x="290680" y="649754"/>
                  <a:pt x="304800" y="641685"/>
                </a:cubicBezTo>
                <a:cubicBezTo>
                  <a:pt x="312141" y="637490"/>
                  <a:pt x="308716" y="625012"/>
                  <a:pt x="312822" y="617621"/>
                </a:cubicBezTo>
                <a:cubicBezTo>
                  <a:pt x="358789" y="534882"/>
                  <a:pt x="334778" y="599880"/>
                  <a:pt x="352927" y="545432"/>
                </a:cubicBezTo>
                <a:cubicBezTo>
                  <a:pt x="355601" y="505327"/>
                  <a:pt x="356509" y="465065"/>
                  <a:pt x="360948" y="425116"/>
                </a:cubicBezTo>
                <a:cubicBezTo>
                  <a:pt x="361882" y="416713"/>
                  <a:pt x="368167" y="409470"/>
                  <a:pt x="368969" y="401053"/>
                </a:cubicBezTo>
                <a:cubicBezTo>
                  <a:pt x="373539" y="353070"/>
                  <a:pt x="374316" y="304800"/>
                  <a:pt x="376990" y="256674"/>
                </a:cubicBezTo>
                <a:cubicBezTo>
                  <a:pt x="363846" y="6931"/>
                  <a:pt x="385833" y="167309"/>
                  <a:pt x="360948" y="80211"/>
                </a:cubicBezTo>
                <a:cubicBezTo>
                  <a:pt x="357920" y="69611"/>
                  <a:pt x="355089" y="58937"/>
                  <a:pt x="352927" y="48127"/>
                </a:cubicBezTo>
                <a:cubicBezTo>
                  <a:pt x="349737" y="32179"/>
                  <a:pt x="346243" y="8021"/>
                  <a:pt x="344906" y="0"/>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bwMode="auto">
          <a:xfrm flipH="1">
            <a:off x="14983186" y="14729350"/>
            <a:ext cx="181650" cy="19132799"/>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V="1">
            <a:off x="881957" y="14727700"/>
            <a:ext cx="28993583" cy="10393"/>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flipV="1">
            <a:off x="703282" y="33921987"/>
            <a:ext cx="28993583" cy="10393"/>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flipH="1">
            <a:off x="657474" y="14729350"/>
            <a:ext cx="181650" cy="19132799"/>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flipH="1">
            <a:off x="29696865" y="14760871"/>
            <a:ext cx="181650" cy="19132799"/>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flipV="1">
            <a:off x="15074011" y="25671062"/>
            <a:ext cx="14710244" cy="42305"/>
          </a:xfrm>
          <a:prstGeom prst="line">
            <a:avLst/>
          </a:prstGeom>
          <a:solidFill>
            <a:schemeClr val="bg1"/>
          </a:solidFill>
          <a:ln w="9525" cap="flat" cmpd="sng" algn="ctr">
            <a:solidFill>
              <a:schemeClr val="tx1"/>
            </a:solidFill>
            <a:prstDash val="solid"/>
            <a:round/>
            <a:headEnd type="none" w="med" len="med"/>
            <a:tailEnd type="none" w="med" len="med"/>
          </a:ln>
          <a:effectLst/>
        </p:spPr>
      </p:cxnSp>
      <p:sp>
        <p:nvSpPr>
          <p:cNvPr id="13" name="TextBox 12"/>
          <p:cNvSpPr txBox="1"/>
          <p:nvPr/>
        </p:nvSpPr>
        <p:spPr>
          <a:xfrm>
            <a:off x="8363167" y="22430723"/>
            <a:ext cx="6649879" cy="3046988"/>
          </a:xfrm>
          <a:prstGeom prst="rect">
            <a:avLst/>
          </a:prstGeom>
          <a:noFill/>
        </p:spPr>
        <p:txBody>
          <a:bodyPr wrap="square" rtlCol="0">
            <a:spAutoFit/>
          </a:bodyPr>
          <a:lstStyle/>
          <a:p>
            <a:pPr algn="l"/>
            <a:r>
              <a:rPr lang="en-US" sz="3200" dirty="0" smtClean="0">
                <a:latin typeface="Helvetica Neue" charset="0"/>
                <a:ea typeface="Helvetica Neue" charset="0"/>
                <a:cs typeface="Helvetica Neue" charset="0"/>
              </a:rPr>
              <a:t>Axial </a:t>
            </a:r>
            <a:r>
              <a:rPr lang="en-US" sz="3200" dirty="0" smtClean="0">
                <a:latin typeface="Helvetica Neue" charset="0"/>
                <a:ea typeface="Helvetica Neue" charset="0"/>
                <a:cs typeface="Helvetica Neue" charset="0"/>
              </a:rPr>
              <a:t>MRI scans </a:t>
            </a:r>
            <a:r>
              <a:rPr lang="en-US" sz="3200" dirty="0" smtClean="0">
                <a:latin typeface="Helvetica Neue" charset="0"/>
                <a:ea typeface="Helvetica Neue" charset="0"/>
                <a:cs typeface="Helvetica Neue" charset="0"/>
              </a:rPr>
              <a:t>of brain and orbits showing bilateral Lateral Rectus atrophy (red arrows), in a patient with traumatic </a:t>
            </a:r>
            <a:r>
              <a:rPr lang="en-US" sz="3200" b="1" dirty="0" smtClean="0">
                <a:solidFill>
                  <a:schemeClr val="accent2"/>
                </a:solidFill>
                <a:latin typeface="Helvetica Neue" charset="0"/>
                <a:ea typeface="Helvetica Neue" charset="0"/>
                <a:cs typeface="Helvetica Neue" charset="0"/>
              </a:rPr>
              <a:t>bilateral 6</a:t>
            </a:r>
            <a:r>
              <a:rPr lang="en-US" sz="3200" b="1" baseline="30000" dirty="0" smtClean="0">
                <a:solidFill>
                  <a:schemeClr val="accent2"/>
                </a:solidFill>
                <a:latin typeface="Helvetica Neue" charset="0"/>
                <a:ea typeface="Helvetica Neue" charset="0"/>
                <a:cs typeface="Helvetica Neue" charset="0"/>
              </a:rPr>
              <a:t>th</a:t>
            </a:r>
            <a:r>
              <a:rPr lang="en-US" sz="3200" b="1" dirty="0" smtClean="0">
                <a:solidFill>
                  <a:schemeClr val="accent2"/>
                </a:solidFill>
                <a:latin typeface="Helvetica Neue" charset="0"/>
                <a:ea typeface="Helvetica Neue" charset="0"/>
                <a:cs typeface="Helvetica Neue" charset="0"/>
              </a:rPr>
              <a:t> Cranial Nerve Palsy </a:t>
            </a:r>
            <a:r>
              <a:rPr lang="en-US" sz="3200" dirty="0" smtClean="0">
                <a:latin typeface="Helvetica Neue" charset="0"/>
                <a:ea typeface="Helvetica Neue" charset="0"/>
                <a:cs typeface="Helvetica Neue" charset="0"/>
              </a:rPr>
              <a:t>and large angle </a:t>
            </a:r>
            <a:r>
              <a:rPr lang="en-US" sz="3200" dirty="0" err="1" smtClean="0">
                <a:latin typeface="Helvetica Neue" charset="0"/>
                <a:ea typeface="Helvetica Neue" charset="0"/>
                <a:cs typeface="Helvetica Neue" charset="0"/>
              </a:rPr>
              <a:t>esotropia</a:t>
            </a:r>
            <a:r>
              <a:rPr lang="en-US" sz="3200" dirty="0" smtClean="0">
                <a:latin typeface="Helvetica Neue" charset="0"/>
                <a:ea typeface="Helvetica Neue" charset="0"/>
                <a:cs typeface="Helvetica Neue" charset="0"/>
              </a:rPr>
              <a:t>.</a:t>
            </a:r>
            <a:endParaRPr lang="en-US" sz="3200" dirty="0">
              <a:latin typeface="Helvetica Neue" charset="0"/>
              <a:ea typeface="Helvetica Neue" charset="0"/>
              <a:cs typeface="Helvetica Neue" charset="0"/>
            </a:endParaRPr>
          </a:p>
        </p:txBody>
      </p:sp>
      <p:cxnSp>
        <p:nvCxnSpPr>
          <p:cNvPr id="43" name="Straight Arrow Connector 42"/>
          <p:cNvCxnSpPr/>
          <p:nvPr/>
        </p:nvCxnSpPr>
        <p:spPr bwMode="auto">
          <a:xfrm flipH="1" flipV="1">
            <a:off x="6914876" y="24488174"/>
            <a:ext cx="535362" cy="742455"/>
          </a:xfrm>
          <a:prstGeom prst="straightConnector1">
            <a:avLst/>
          </a:prstGeom>
          <a:solidFill>
            <a:schemeClr val="bg1"/>
          </a:solidFill>
          <a:ln w="79375" cap="flat" cmpd="sng" algn="ctr">
            <a:solidFill>
              <a:srgbClr val="FF0000"/>
            </a:solidFill>
            <a:prstDash val="solid"/>
            <a:round/>
            <a:headEnd type="none" w="med" len="med"/>
            <a:tailEnd type="triangle"/>
          </a:ln>
          <a:effectLst/>
        </p:spPr>
      </p:cxnSp>
      <p:cxnSp>
        <p:nvCxnSpPr>
          <p:cNvPr id="60" name="Straight Arrow Connector 59"/>
          <p:cNvCxnSpPr/>
          <p:nvPr/>
        </p:nvCxnSpPr>
        <p:spPr bwMode="auto">
          <a:xfrm flipV="1">
            <a:off x="1508974" y="24488175"/>
            <a:ext cx="651333" cy="806291"/>
          </a:xfrm>
          <a:prstGeom prst="straightConnector1">
            <a:avLst/>
          </a:prstGeom>
          <a:solidFill>
            <a:schemeClr val="bg1"/>
          </a:solidFill>
          <a:ln w="79375" cap="flat" cmpd="sng" algn="ctr">
            <a:solidFill>
              <a:srgbClr val="FF0000"/>
            </a:solidFill>
            <a:prstDash val="solid"/>
            <a:round/>
            <a:headEnd type="none" w="med" len="med"/>
            <a:tailEnd type="triangle"/>
          </a:ln>
          <a:effectLst/>
        </p:spPr>
      </p:cxnSp>
      <p:pic>
        <p:nvPicPr>
          <p:cNvPr id="46" name="Picture 45"/>
          <p:cNvPicPr>
            <a:picLocks noChangeAspect="1"/>
          </p:cNvPicPr>
          <p:nvPr/>
        </p:nvPicPr>
        <p:blipFill>
          <a:blip r:embed="rId8"/>
          <a:stretch>
            <a:fillRect/>
          </a:stretch>
        </p:blipFill>
        <p:spPr>
          <a:xfrm>
            <a:off x="15239550" y="14916472"/>
            <a:ext cx="14357461" cy="5991847"/>
          </a:xfrm>
          <a:prstGeom prst="rect">
            <a:avLst/>
          </a:prstGeom>
        </p:spPr>
      </p:pic>
      <p:sp>
        <p:nvSpPr>
          <p:cNvPr id="47" name="TextBox 46"/>
          <p:cNvSpPr txBox="1"/>
          <p:nvPr/>
        </p:nvSpPr>
        <p:spPr>
          <a:xfrm>
            <a:off x="15294955" y="20877608"/>
            <a:ext cx="14505671" cy="6001643"/>
          </a:xfrm>
          <a:prstGeom prst="rect">
            <a:avLst/>
          </a:prstGeom>
          <a:noFill/>
        </p:spPr>
        <p:txBody>
          <a:bodyPr wrap="square" rtlCol="0">
            <a:spAutoFit/>
          </a:bodyPr>
          <a:lstStyle/>
          <a:p>
            <a:pPr algn="l"/>
            <a:r>
              <a:rPr lang="en-US" sz="3200" dirty="0">
                <a:latin typeface="Helvetica Neue" charset="0"/>
                <a:ea typeface="Helvetica Neue" charset="0"/>
                <a:cs typeface="Helvetica Neue" charset="0"/>
              </a:rPr>
              <a:t>Coronal </a:t>
            </a:r>
            <a:r>
              <a:rPr lang="en-US" sz="3200" dirty="0" smtClean="0">
                <a:latin typeface="Helvetica Neue" charset="0"/>
                <a:ea typeface="Helvetica Neue" charset="0"/>
                <a:cs typeface="Helvetica Neue" charset="0"/>
              </a:rPr>
              <a:t>MRI scans </a:t>
            </a:r>
            <a:r>
              <a:rPr lang="en-US" sz="3200" dirty="0">
                <a:latin typeface="Helvetica Neue" charset="0"/>
                <a:ea typeface="Helvetica Neue" charset="0"/>
                <a:cs typeface="Helvetica Neue" charset="0"/>
              </a:rPr>
              <a:t>of the orbit in a patient with bilateral highly myopic strabismus in both eyes.</a:t>
            </a:r>
          </a:p>
          <a:p>
            <a:pPr algn="l"/>
            <a:r>
              <a:rPr lang="en-US" sz="3200" b="1" dirty="0" smtClean="0">
                <a:latin typeface="Helvetica Neue" charset="0"/>
                <a:ea typeface="Helvetica Neue" charset="0"/>
                <a:cs typeface="Helvetica Neue" charset="0"/>
              </a:rPr>
              <a:t>(</a:t>
            </a:r>
            <a:r>
              <a:rPr lang="en-US" sz="3200" b="1" dirty="0">
                <a:latin typeface="Helvetica Neue" charset="0"/>
                <a:ea typeface="Helvetica Neue" charset="0"/>
                <a:cs typeface="Helvetica Neue" charset="0"/>
              </a:rPr>
              <a:t>Top left) </a:t>
            </a:r>
            <a:r>
              <a:rPr lang="en-US" sz="3200" dirty="0">
                <a:latin typeface="Helvetica Neue" charset="0"/>
                <a:ea typeface="Helvetica Neue" charset="0"/>
                <a:cs typeface="Helvetica Neue" charset="0"/>
              </a:rPr>
              <a:t>The junction of the optic </a:t>
            </a:r>
            <a:r>
              <a:rPr lang="en-US" sz="3200" dirty="0" smtClean="0">
                <a:latin typeface="Helvetica Neue" charset="0"/>
                <a:ea typeface="Helvetica Neue" charset="0"/>
                <a:cs typeface="Helvetica Neue" charset="0"/>
              </a:rPr>
              <a:t>nerve (ON) </a:t>
            </a:r>
            <a:r>
              <a:rPr lang="en-US" sz="3200" dirty="0">
                <a:latin typeface="Helvetica Neue" charset="0"/>
                <a:ea typeface="Helvetica Neue" charset="0"/>
                <a:cs typeface="Helvetica Neue" charset="0"/>
              </a:rPr>
              <a:t>and the globe is seen</a:t>
            </a:r>
          </a:p>
          <a:p>
            <a:pPr algn="l"/>
            <a:r>
              <a:rPr lang="en-US" sz="3200" dirty="0">
                <a:latin typeface="Helvetica Neue" charset="0"/>
                <a:ea typeface="Helvetica Neue" charset="0"/>
                <a:cs typeface="Helvetica Neue" charset="0"/>
              </a:rPr>
              <a:t>in this slice. </a:t>
            </a:r>
            <a:r>
              <a:rPr lang="en-US" sz="3200" b="1" dirty="0" smtClean="0">
                <a:latin typeface="Helvetica Neue" charset="0"/>
                <a:ea typeface="Helvetica Neue" charset="0"/>
                <a:cs typeface="Helvetica Neue" charset="0"/>
              </a:rPr>
              <a:t>(</a:t>
            </a:r>
            <a:r>
              <a:rPr lang="en-US" sz="3200" b="1" dirty="0">
                <a:latin typeface="Helvetica Neue" charset="0"/>
                <a:ea typeface="Helvetica Neue" charset="0"/>
                <a:cs typeface="Helvetica Neue" charset="0"/>
              </a:rPr>
              <a:t>Bottom </a:t>
            </a:r>
            <a:r>
              <a:rPr lang="en-US" sz="3200" b="1" dirty="0" smtClean="0">
                <a:latin typeface="Helvetica Neue" charset="0"/>
                <a:ea typeface="Helvetica Neue" charset="0"/>
                <a:cs typeface="Helvetica Neue" charset="0"/>
              </a:rPr>
              <a:t>right) </a:t>
            </a:r>
            <a:r>
              <a:rPr lang="en-US" sz="3200" dirty="0" smtClean="0">
                <a:latin typeface="Helvetica Neue" charset="0"/>
                <a:ea typeface="Helvetica Neue" charset="0"/>
                <a:cs typeface="Helvetica Neue" charset="0"/>
              </a:rPr>
              <a:t>Circles </a:t>
            </a:r>
            <a:r>
              <a:rPr lang="en-US" sz="3200" dirty="0">
                <a:latin typeface="Helvetica Neue" charset="0"/>
                <a:ea typeface="Helvetica Neue" charset="0"/>
                <a:cs typeface="Helvetica Neue" charset="0"/>
              </a:rPr>
              <a:t>indicate cross-sections of the muscle cones</a:t>
            </a:r>
            <a:r>
              <a:rPr lang="en-US" sz="3200" dirty="0" smtClean="0">
                <a:latin typeface="Helvetica Neue" charset="0"/>
                <a:ea typeface="Helvetica Neue" charset="0"/>
                <a:cs typeface="Helvetica Neue" charset="0"/>
              </a:rPr>
              <a:t>. The globe is herniated </a:t>
            </a:r>
            <a:r>
              <a:rPr lang="en-US" sz="3200" dirty="0" err="1" smtClean="0">
                <a:latin typeface="Helvetica Neue" charset="0"/>
                <a:ea typeface="Helvetica Neue" charset="0"/>
                <a:cs typeface="Helvetica Neue" charset="0"/>
              </a:rPr>
              <a:t>superolaterally</a:t>
            </a:r>
            <a:r>
              <a:rPr lang="en-US" sz="3200" dirty="0" smtClean="0">
                <a:latin typeface="Helvetica Neue" charset="0"/>
                <a:ea typeface="Helvetica Neue" charset="0"/>
                <a:cs typeface="Helvetica Neue" charset="0"/>
              </a:rPr>
              <a:t> between the Superior Rectus and Lateral Rectus muscles </a:t>
            </a:r>
            <a:r>
              <a:rPr lang="mr-IN" sz="3200" dirty="0" smtClean="0">
                <a:latin typeface="Helvetica Neue" charset="0"/>
                <a:ea typeface="Helvetica Neue" charset="0"/>
                <a:cs typeface="Helvetica Neue" charset="0"/>
              </a:rPr>
              <a:t>–</a:t>
            </a:r>
            <a:r>
              <a:rPr lang="en-US" sz="3200" dirty="0" smtClean="0">
                <a:latin typeface="Helvetica Neue" charset="0"/>
                <a:ea typeface="Helvetica Neue" charset="0"/>
                <a:cs typeface="Helvetica Neue" charset="0"/>
              </a:rPr>
              <a:t> </a:t>
            </a:r>
            <a:r>
              <a:rPr lang="en-US" sz="3200" b="1" dirty="0" smtClean="0">
                <a:solidFill>
                  <a:schemeClr val="accent2"/>
                </a:solidFill>
                <a:latin typeface="Helvetica Neue" charset="0"/>
                <a:ea typeface="Helvetica Neue" charset="0"/>
                <a:cs typeface="Helvetica Neue" charset="0"/>
              </a:rPr>
              <a:t>Heavy Eye Syndrome</a:t>
            </a:r>
            <a:endParaRPr lang="en-US" sz="3200" dirty="0">
              <a:solidFill>
                <a:schemeClr val="accent2"/>
              </a:solidFill>
              <a:latin typeface="Helvetica Neue" charset="0"/>
              <a:ea typeface="Helvetica Neue" charset="0"/>
              <a:cs typeface="Helvetica Neue" charset="0"/>
            </a:endParaRPr>
          </a:p>
          <a:p>
            <a:pPr algn="l"/>
            <a:r>
              <a:rPr lang="en-US" sz="3200" i="1" dirty="0"/>
              <a:t>From </a:t>
            </a:r>
            <a:r>
              <a:rPr lang="en-US" sz="3200" i="1" dirty="0" smtClean="0"/>
              <a:t>Surgical procedure for correcting globe dislocation in highly myopic strabismus. Makoto Yamaguchi, </a:t>
            </a:r>
            <a:r>
              <a:rPr lang="en-US" sz="3200" i="1" dirty="0" err="1" smtClean="0"/>
              <a:t>Tsuranu</a:t>
            </a:r>
            <a:r>
              <a:rPr lang="en-US" sz="3200" i="1" dirty="0" smtClean="0"/>
              <a:t> Yokoyama, And </a:t>
            </a:r>
            <a:r>
              <a:rPr lang="en-US" sz="3200" i="1" dirty="0" err="1" smtClean="0"/>
              <a:t>Kunihiko</a:t>
            </a:r>
            <a:r>
              <a:rPr lang="en-US" sz="3200" i="1" dirty="0" smtClean="0"/>
              <a:t> </a:t>
            </a:r>
            <a:r>
              <a:rPr lang="en-US" sz="3200" i="1" dirty="0" err="1" smtClean="0"/>
              <a:t>Shiraki</a:t>
            </a:r>
            <a:r>
              <a:rPr lang="en-US" sz="3200" i="1" dirty="0"/>
              <a:t>. Am</a:t>
            </a:r>
          </a:p>
          <a:p>
            <a:pPr algn="l"/>
            <a:r>
              <a:rPr lang="en-US" sz="3200" i="1" dirty="0"/>
              <a:t>J </a:t>
            </a:r>
            <a:r>
              <a:rPr lang="en-US" sz="3200" i="1" dirty="0" err="1"/>
              <a:t>Ophthalmol</a:t>
            </a:r>
            <a:r>
              <a:rPr lang="en-US" sz="3200" i="1" dirty="0"/>
              <a:t> 2010;149:341–346.</a:t>
            </a:r>
          </a:p>
          <a:p>
            <a:pPr algn="l"/>
            <a:endParaRPr lang="en-US" sz="3200" i="1" dirty="0" smtClean="0"/>
          </a:p>
          <a:p>
            <a:pPr algn="l"/>
            <a:endParaRPr lang="en-US" sz="3200" i="1" dirty="0"/>
          </a:p>
          <a:p>
            <a:pPr algn="l"/>
            <a:endParaRPr lang="en-US" sz="3200" i="1" dirty="0"/>
          </a:p>
        </p:txBody>
      </p:sp>
      <p:sp>
        <p:nvSpPr>
          <p:cNvPr id="50" name="TextBox 49"/>
          <p:cNvSpPr txBox="1"/>
          <p:nvPr/>
        </p:nvSpPr>
        <p:spPr>
          <a:xfrm>
            <a:off x="24548458" y="26026832"/>
            <a:ext cx="4537354" cy="7478970"/>
          </a:xfrm>
          <a:prstGeom prst="rect">
            <a:avLst/>
          </a:prstGeom>
          <a:noFill/>
        </p:spPr>
        <p:txBody>
          <a:bodyPr wrap="square" rtlCol="0">
            <a:spAutoFit/>
          </a:bodyPr>
          <a:lstStyle/>
          <a:p>
            <a:pPr algn="l"/>
            <a:r>
              <a:rPr lang="en-US" sz="3000" dirty="0" smtClean="0">
                <a:latin typeface="Helvetica Neue" charset="0"/>
                <a:ea typeface="Helvetica Neue" charset="0"/>
                <a:cs typeface="Helvetica Neue" charset="0"/>
              </a:rPr>
              <a:t>Coronal </a:t>
            </a:r>
            <a:r>
              <a:rPr lang="en-US" sz="3000" dirty="0" smtClean="0">
                <a:latin typeface="Helvetica Neue" charset="0"/>
                <a:ea typeface="Helvetica Neue" charset="0"/>
                <a:cs typeface="Helvetica Neue" charset="0"/>
              </a:rPr>
              <a:t>MRI scans </a:t>
            </a:r>
            <a:r>
              <a:rPr lang="en-US" sz="3000" dirty="0" smtClean="0">
                <a:latin typeface="Helvetica Neue" charset="0"/>
                <a:ea typeface="Helvetica Neue" charset="0"/>
                <a:cs typeface="Helvetica Neue" charset="0"/>
              </a:rPr>
              <a:t>of the orbit in a patients with V-pattern </a:t>
            </a:r>
            <a:r>
              <a:rPr lang="en-US" sz="3000" dirty="0" err="1" smtClean="0">
                <a:latin typeface="Helvetica Neue" charset="0"/>
                <a:ea typeface="Helvetica Neue" charset="0"/>
                <a:cs typeface="Helvetica Neue" charset="0"/>
              </a:rPr>
              <a:t>esotropia</a:t>
            </a:r>
            <a:r>
              <a:rPr lang="en-US" sz="3000" dirty="0" smtClean="0">
                <a:latin typeface="Helvetica Neue" charset="0"/>
                <a:ea typeface="Helvetica Neue" charset="0"/>
                <a:cs typeface="Helvetica Neue" charset="0"/>
              </a:rPr>
              <a:t> and left eye abduction deficit, showing significant reduction in volume of the superior compartment of the left Lateral Rectus muscle, and the resulting change in shape compared to the right Lateral Rectus muscle </a:t>
            </a:r>
            <a:r>
              <a:rPr lang="mr-IN" sz="3000" dirty="0" smtClean="0">
                <a:latin typeface="Helvetica Neue" charset="0"/>
                <a:ea typeface="Helvetica Neue" charset="0"/>
                <a:cs typeface="Helvetica Neue" charset="0"/>
              </a:rPr>
              <a:t>–</a:t>
            </a:r>
            <a:r>
              <a:rPr lang="en-US" sz="3000" dirty="0" smtClean="0">
                <a:latin typeface="Helvetica Neue" charset="0"/>
                <a:ea typeface="Helvetica Neue" charset="0"/>
                <a:cs typeface="Helvetica Neue" charset="0"/>
              </a:rPr>
              <a:t> </a:t>
            </a:r>
            <a:r>
              <a:rPr lang="en-US" sz="3000" b="1" dirty="0" smtClean="0">
                <a:solidFill>
                  <a:schemeClr val="accent2"/>
                </a:solidFill>
                <a:latin typeface="Helvetica Neue" charset="0"/>
                <a:ea typeface="Helvetica Neue" charset="0"/>
                <a:cs typeface="Helvetica Neue" charset="0"/>
              </a:rPr>
              <a:t>Superior Compartment </a:t>
            </a:r>
            <a:r>
              <a:rPr lang="en-US" sz="3000" b="1" dirty="0" smtClean="0">
                <a:solidFill>
                  <a:schemeClr val="accent2"/>
                </a:solidFill>
                <a:latin typeface="Helvetica Neue" charset="0"/>
                <a:ea typeface="Helvetica Neue" charset="0"/>
                <a:cs typeface="Helvetica Neue" charset="0"/>
              </a:rPr>
              <a:t>Paresis </a:t>
            </a:r>
            <a:r>
              <a:rPr lang="en-US" sz="3000" b="1" dirty="0" smtClean="0">
                <a:solidFill>
                  <a:schemeClr val="accent2"/>
                </a:solidFill>
                <a:latin typeface="Helvetica Neue" charset="0"/>
                <a:ea typeface="Helvetica Neue" charset="0"/>
                <a:cs typeface="Helvetica Neue" charset="0"/>
              </a:rPr>
              <a:t>of Lateral Rectus muscle.</a:t>
            </a:r>
            <a:endParaRPr lang="en-US" sz="3000" b="1" dirty="0">
              <a:solidFill>
                <a:schemeClr val="accent2"/>
              </a:solidFill>
              <a:latin typeface="Helvetica Neue" charset="0"/>
              <a:ea typeface="Helvetica Neue" charset="0"/>
              <a:cs typeface="Helvetica Neue" charset="0"/>
            </a:endParaRPr>
          </a:p>
        </p:txBody>
      </p:sp>
      <p:cxnSp>
        <p:nvCxnSpPr>
          <p:cNvPr id="71" name="Straight Connector 70"/>
          <p:cNvCxnSpPr/>
          <p:nvPr/>
        </p:nvCxnSpPr>
        <p:spPr bwMode="auto">
          <a:xfrm flipV="1">
            <a:off x="839124" y="19483934"/>
            <a:ext cx="14325712" cy="61423"/>
          </a:xfrm>
          <a:prstGeom prst="line">
            <a:avLst/>
          </a:prstGeom>
          <a:solidFill>
            <a:schemeClr val="bg1"/>
          </a:solidFill>
          <a:ln w="9525" cap="flat" cmpd="sng" algn="ctr">
            <a:solidFill>
              <a:schemeClr val="tx1"/>
            </a:solidFill>
            <a:prstDash val="solid"/>
            <a:round/>
            <a:headEnd type="none" w="med" len="med"/>
            <a:tailEnd type="none" w="med" len="med"/>
          </a:ln>
          <a:effectLst/>
        </p:spPr>
      </p:cxnSp>
      <p:pic>
        <p:nvPicPr>
          <p:cNvPr id="73" name="pasted-image.png"/>
          <p:cNvPicPr/>
          <p:nvPr/>
        </p:nvPicPr>
        <p:blipFill rotWithShape="1">
          <a:blip r:embed="rId9">
            <a:extLst/>
          </a:blip>
          <a:srcRect b="13332"/>
          <a:stretch/>
        </p:blipFill>
        <p:spPr>
          <a:xfrm>
            <a:off x="909031" y="25924482"/>
            <a:ext cx="6679373" cy="5381016"/>
          </a:xfrm>
          <a:prstGeom prst="rect">
            <a:avLst/>
          </a:prstGeom>
          <a:ln w="12700">
            <a:miter lim="400000"/>
          </a:ln>
        </p:spPr>
      </p:pic>
      <p:pic>
        <p:nvPicPr>
          <p:cNvPr id="76" name="pasted-image.png"/>
          <p:cNvPicPr/>
          <p:nvPr/>
        </p:nvPicPr>
        <p:blipFill rotWithShape="1">
          <a:blip r:embed="rId10">
            <a:extLst/>
          </a:blip>
          <a:srcRect b="12824"/>
          <a:stretch/>
        </p:blipFill>
        <p:spPr>
          <a:xfrm>
            <a:off x="7588404" y="25924481"/>
            <a:ext cx="7076798" cy="5381017"/>
          </a:xfrm>
          <a:prstGeom prst="rect">
            <a:avLst/>
          </a:prstGeom>
          <a:ln w="12700">
            <a:miter lim="400000"/>
          </a:ln>
        </p:spPr>
      </p:pic>
      <p:cxnSp>
        <p:nvCxnSpPr>
          <p:cNvPr id="79" name="Straight Connector 78"/>
          <p:cNvCxnSpPr/>
          <p:nvPr/>
        </p:nvCxnSpPr>
        <p:spPr bwMode="auto">
          <a:xfrm flipV="1">
            <a:off x="726174" y="25734993"/>
            <a:ext cx="14325712" cy="61423"/>
          </a:xfrm>
          <a:prstGeom prst="line">
            <a:avLst/>
          </a:prstGeom>
          <a:solidFill>
            <a:schemeClr val="bg1"/>
          </a:solidFill>
          <a:ln w="9525" cap="flat" cmpd="sng" algn="ctr">
            <a:solidFill>
              <a:schemeClr val="tx1"/>
            </a:solidFill>
            <a:prstDash val="solid"/>
            <a:round/>
            <a:headEnd type="none" w="med" len="med"/>
            <a:tailEnd type="none" w="med" len="med"/>
          </a:ln>
          <a:effectLst/>
        </p:spPr>
      </p:cxnSp>
      <p:sp>
        <p:nvSpPr>
          <p:cNvPr id="61" name="TextBox 60"/>
          <p:cNvSpPr txBox="1"/>
          <p:nvPr/>
        </p:nvSpPr>
        <p:spPr>
          <a:xfrm>
            <a:off x="4461154" y="14870138"/>
            <a:ext cx="769763" cy="1354217"/>
          </a:xfrm>
          <a:prstGeom prst="rect">
            <a:avLst/>
          </a:prstGeom>
          <a:noFill/>
        </p:spPr>
        <p:txBody>
          <a:bodyPr wrap="none" rtlCol="0">
            <a:spAutoFit/>
          </a:bodyPr>
          <a:lstStyle/>
          <a:p>
            <a:r>
              <a:rPr lang="en-US" dirty="0" smtClean="0">
                <a:solidFill>
                  <a:schemeClr val="accent5">
                    <a:lumMod val="75000"/>
                  </a:schemeClr>
                </a:solidFill>
              </a:rPr>
              <a:t>1</a:t>
            </a:r>
            <a:endParaRPr lang="en-US" dirty="0">
              <a:solidFill>
                <a:schemeClr val="accent5">
                  <a:lumMod val="75000"/>
                </a:schemeClr>
              </a:solidFill>
            </a:endParaRPr>
          </a:p>
        </p:txBody>
      </p:sp>
      <p:sp>
        <p:nvSpPr>
          <p:cNvPr id="92" name="TextBox 91"/>
          <p:cNvSpPr txBox="1"/>
          <p:nvPr/>
        </p:nvSpPr>
        <p:spPr>
          <a:xfrm>
            <a:off x="7482525" y="26450437"/>
            <a:ext cx="769763" cy="1354217"/>
          </a:xfrm>
          <a:prstGeom prst="rect">
            <a:avLst/>
          </a:prstGeom>
          <a:solidFill>
            <a:schemeClr val="tx1"/>
          </a:solidFill>
        </p:spPr>
        <p:txBody>
          <a:bodyPr wrap="none" rtlCol="0">
            <a:spAutoFit/>
          </a:bodyPr>
          <a:lstStyle/>
          <a:p>
            <a:r>
              <a:rPr lang="en-US" dirty="0">
                <a:solidFill>
                  <a:schemeClr val="accent5">
                    <a:lumMod val="75000"/>
                  </a:schemeClr>
                </a:solidFill>
              </a:rPr>
              <a:t>4</a:t>
            </a:r>
            <a:endParaRPr lang="en-US" dirty="0">
              <a:solidFill>
                <a:schemeClr val="accent5">
                  <a:lumMod val="75000"/>
                </a:schemeClr>
              </a:solidFill>
            </a:endParaRPr>
          </a:p>
        </p:txBody>
      </p:sp>
      <p:sp>
        <p:nvSpPr>
          <p:cNvPr id="93" name="TextBox 92"/>
          <p:cNvSpPr txBox="1"/>
          <p:nvPr/>
        </p:nvSpPr>
        <p:spPr>
          <a:xfrm>
            <a:off x="22082496" y="15015852"/>
            <a:ext cx="769763" cy="1354217"/>
          </a:xfrm>
          <a:prstGeom prst="rect">
            <a:avLst/>
          </a:prstGeom>
          <a:solidFill>
            <a:schemeClr val="tx1"/>
          </a:solidFill>
        </p:spPr>
        <p:txBody>
          <a:bodyPr wrap="none" rtlCol="0">
            <a:spAutoFit/>
          </a:bodyPr>
          <a:lstStyle/>
          <a:p>
            <a:r>
              <a:rPr lang="en-US" dirty="0">
                <a:solidFill>
                  <a:schemeClr val="accent5">
                    <a:lumMod val="75000"/>
                  </a:schemeClr>
                </a:solidFill>
              </a:rPr>
              <a:t>2</a:t>
            </a:r>
            <a:endParaRPr lang="en-US" dirty="0">
              <a:solidFill>
                <a:schemeClr val="accent5">
                  <a:lumMod val="75000"/>
                </a:schemeClr>
              </a:solidFill>
            </a:endParaRPr>
          </a:p>
        </p:txBody>
      </p:sp>
      <p:sp>
        <p:nvSpPr>
          <p:cNvPr id="94" name="TextBox 93"/>
          <p:cNvSpPr txBox="1"/>
          <p:nvPr/>
        </p:nvSpPr>
        <p:spPr>
          <a:xfrm flipH="1">
            <a:off x="509413" y="19802096"/>
            <a:ext cx="1578897" cy="1354217"/>
          </a:xfrm>
          <a:prstGeom prst="rect">
            <a:avLst/>
          </a:prstGeom>
          <a:noFill/>
        </p:spPr>
        <p:txBody>
          <a:bodyPr wrap="square" rtlCol="0">
            <a:spAutoFit/>
          </a:bodyPr>
          <a:lstStyle/>
          <a:p>
            <a:r>
              <a:rPr lang="en-US" dirty="0">
                <a:solidFill>
                  <a:schemeClr val="accent2"/>
                </a:solidFill>
              </a:rPr>
              <a:t>3</a:t>
            </a:r>
          </a:p>
        </p:txBody>
      </p:sp>
      <p:sp>
        <p:nvSpPr>
          <p:cNvPr id="95" name="TextBox 94"/>
          <p:cNvSpPr txBox="1"/>
          <p:nvPr/>
        </p:nvSpPr>
        <p:spPr>
          <a:xfrm>
            <a:off x="19713517" y="26179386"/>
            <a:ext cx="769763" cy="1354217"/>
          </a:xfrm>
          <a:prstGeom prst="rect">
            <a:avLst/>
          </a:prstGeom>
          <a:noFill/>
        </p:spPr>
        <p:txBody>
          <a:bodyPr wrap="none" rtlCol="0">
            <a:spAutoFit/>
          </a:bodyPr>
          <a:lstStyle/>
          <a:p>
            <a:r>
              <a:rPr lang="en-US" dirty="0">
                <a:solidFill>
                  <a:schemeClr val="accent5">
                    <a:lumMod val="75000"/>
                  </a:schemeClr>
                </a:solidFill>
              </a:rPr>
              <a:t>5</a:t>
            </a:r>
          </a:p>
        </p:txBody>
      </p:sp>
      <p:cxnSp>
        <p:nvCxnSpPr>
          <p:cNvPr id="65" name="Straight Arrow Connector 64"/>
          <p:cNvCxnSpPr/>
          <p:nvPr/>
        </p:nvCxnSpPr>
        <p:spPr bwMode="auto">
          <a:xfrm>
            <a:off x="4386993" y="29010759"/>
            <a:ext cx="384969" cy="206206"/>
          </a:xfrm>
          <a:prstGeom prst="straightConnector1">
            <a:avLst/>
          </a:prstGeom>
          <a:solidFill>
            <a:schemeClr val="bg1"/>
          </a:solidFill>
          <a:ln w="25400" cap="flat" cmpd="sng" algn="ctr">
            <a:solidFill>
              <a:srgbClr val="FF0000"/>
            </a:solidFill>
            <a:prstDash val="solid"/>
            <a:round/>
            <a:headEnd type="none" w="med" len="med"/>
            <a:tailEnd type="triangle"/>
          </a:ln>
          <a:effectLst/>
        </p:spPr>
      </p:cxnSp>
      <p:cxnSp>
        <p:nvCxnSpPr>
          <p:cNvPr id="99" name="Straight Arrow Connector 98"/>
          <p:cNvCxnSpPr/>
          <p:nvPr/>
        </p:nvCxnSpPr>
        <p:spPr bwMode="auto">
          <a:xfrm flipV="1">
            <a:off x="11126803" y="27914423"/>
            <a:ext cx="533373" cy="176979"/>
          </a:xfrm>
          <a:prstGeom prst="straightConnector1">
            <a:avLst/>
          </a:prstGeom>
          <a:solidFill>
            <a:schemeClr val="bg1"/>
          </a:solidFill>
          <a:ln w="25400" cap="flat" cmpd="sng" algn="ctr">
            <a:solidFill>
              <a:srgbClr val="FF0000"/>
            </a:solidFill>
            <a:prstDash val="solid"/>
            <a:round/>
            <a:headEnd type="none" w="med" len="med"/>
            <a:tailEnd type="triangle"/>
          </a:ln>
          <a:effectLst/>
        </p:spPr>
      </p:cxnSp>
      <p:sp>
        <p:nvSpPr>
          <p:cNvPr id="100" name="TextBox 99"/>
          <p:cNvSpPr txBox="1"/>
          <p:nvPr/>
        </p:nvSpPr>
        <p:spPr>
          <a:xfrm>
            <a:off x="9047117" y="14803627"/>
            <a:ext cx="6094435" cy="4524315"/>
          </a:xfrm>
          <a:prstGeom prst="rect">
            <a:avLst/>
          </a:prstGeom>
          <a:noFill/>
        </p:spPr>
        <p:txBody>
          <a:bodyPr wrap="square" rtlCol="0">
            <a:spAutoFit/>
          </a:bodyPr>
          <a:lstStyle/>
          <a:p>
            <a:pPr algn="l"/>
            <a:r>
              <a:rPr lang="en-US" sz="3200" b="1" dirty="0">
                <a:solidFill>
                  <a:schemeClr val="accent2"/>
                </a:solidFill>
              </a:rPr>
              <a:t>Sagging Eye Syndrome [SES] </a:t>
            </a:r>
            <a:r>
              <a:rPr lang="en-US" sz="3200" dirty="0"/>
              <a:t>may be the commonest cause of small- moderate angle horizontal [+/- vertical] acquired diplopia in the healthy elderly. Coronal MRI shows that the LR’s are lower than the MR’s (red lines), due to dehiscence of the LR-SR band OU (red arrows)</a:t>
            </a:r>
            <a:endParaRPr lang="en-US" sz="3000" dirty="0"/>
          </a:p>
        </p:txBody>
      </p:sp>
      <p:sp>
        <p:nvSpPr>
          <p:cNvPr id="101" name="TextBox 100"/>
          <p:cNvSpPr txBox="1"/>
          <p:nvPr/>
        </p:nvSpPr>
        <p:spPr>
          <a:xfrm>
            <a:off x="881957" y="32253298"/>
            <a:ext cx="13722290" cy="1569660"/>
          </a:xfrm>
          <a:prstGeom prst="rect">
            <a:avLst/>
          </a:prstGeom>
          <a:noFill/>
        </p:spPr>
        <p:txBody>
          <a:bodyPr wrap="square" rtlCol="0">
            <a:spAutoFit/>
          </a:bodyPr>
          <a:lstStyle/>
          <a:p>
            <a:pPr algn="l"/>
            <a:r>
              <a:rPr lang="en-US" sz="3200" dirty="0" smtClean="0"/>
              <a:t>MRI of </a:t>
            </a:r>
            <a:r>
              <a:rPr lang="en-US" sz="3200" dirty="0" smtClean="0"/>
              <a:t>both orbits in a patient with acquired left eye exotropia and loss of adduction, showing </a:t>
            </a:r>
            <a:r>
              <a:rPr lang="en-US" sz="3200" b="1" dirty="0" smtClean="0">
                <a:solidFill>
                  <a:schemeClr val="accent2"/>
                </a:solidFill>
              </a:rPr>
              <a:t>isolated Medial Rectus muscle atrophy</a:t>
            </a:r>
            <a:r>
              <a:rPr lang="en-US" sz="3200" dirty="0" smtClean="0"/>
              <a:t> in the left eye (red arrows) </a:t>
            </a:r>
            <a:endParaRPr lang="en-US" sz="3200" dirty="0"/>
          </a:p>
        </p:txBody>
      </p:sp>
      <p:pic>
        <p:nvPicPr>
          <p:cNvPr id="102" name="Picture 101"/>
          <p:cNvPicPr>
            <a:picLocks noChangeAspect="1"/>
          </p:cNvPicPr>
          <p:nvPr/>
        </p:nvPicPr>
        <p:blipFill>
          <a:blip r:embed="rId11"/>
          <a:stretch>
            <a:fillRect/>
          </a:stretch>
        </p:blipFill>
        <p:spPr>
          <a:xfrm>
            <a:off x="2901557" y="29937741"/>
            <a:ext cx="9931697" cy="2226070"/>
          </a:xfrm>
          <a:prstGeom prst="rect">
            <a:avLst/>
          </a:prstGeom>
        </p:spPr>
      </p:pic>
      <p:pic>
        <p:nvPicPr>
          <p:cNvPr id="57" name="pasted-image.tif"/>
          <p:cNvPicPr/>
          <p:nvPr/>
        </p:nvPicPr>
        <p:blipFill rotWithShape="1">
          <a:blip r:embed="rId12">
            <a:extLst/>
          </a:blip>
          <a:srcRect t="34380" b="14231"/>
          <a:stretch/>
        </p:blipFill>
        <p:spPr>
          <a:xfrm>
            <a:off x="5793943" y="19825929"/>
            <a:ext cx="3996122" cy="1540182"/>
          </a:xfrm>
          <a:prstGeom prst="rect">
            <a:avLst/>
          </a:prstGeom>
          <a:ln w="12700">
            <a:miter lim="400000"/>
          </a:ln>
        </p:spPr>
      </p:pic>
      <p:pic>
        <p:nvPicPr>
          <p:cNvPr id="58" name="pasted-image.tif"/>
          <p:cNvPicPr/>
          <p:nvPr/>
        </p:nvPicPr>
        <p:blipFill rotWithShape="1">
          <a:blip r:embed="rId13">
            <a:extLst/>
          </a:blip>
          <a:srcRect t="34379" b="14231"/>
          <a:stretch/>
        </p:blipFill>
        <p:spPr>
          <a:xfrm>
            <a:off x="9804254" y="19825929"/>
            <a:ext cx="3996123" cy="1540182"/>
          </a:xfrm>
          <a:prstGeom prst="rect">
            <a:avLst/>
          </a:prstGeom>
          <a:ln w="12700">
            <a:miter lim="400000"/>
          </a:ln>
        </p:spPr>
      </p:pic>
      <p:pic>
        <p:nvPicPr>
          <p:cNvPr id="59" name="pasted-image.tif"/>
          <p:cNvPicPr/>
          <p:nvPr/>
        </p:nvPicPr>
        <p:blipFill rotWithShape="1">
          <a:blip r:embed="rId14">
            <a:extLst/>
          </a:blip>
          <a:srcRect t="34285" b="14022"/>
          <a:stretch/>
        </p:blipFill>
        <p:spPr>
          <a:xfrm>
            <a:off x="1807126" y="19825929"/>
            <a:ext cx="3972628" cy="1540182"/>
          </a:xfrm>
          <a:prstGeom prst="rect">
            <a:avLst/>
          </a:prstGeom>
          <a:ln w="12700">
            <a:miter lim="400000"/>
          </a:ln>
        </p:spPr>
      </p:pic>
      <p:sp>
        <p:nvSpPr>
          <p:cNvPr id="62" name="Shape 214"/>
          <p:cNvSpPr/>
          <p:nvPr/>
        </p:nvSpPr>
        <p:spPr>
          <a:xfrm>
            <a:off x="3272058" y="21543068"/>
            <a:ext cx="1391514" cy="689255"/>
          </a:xfrm>
          <a:prstGeom prst="leftArrow">
            <a:avLst>
              <a:gd name="adj1" fmla="val 50000"/>
              <a:gd name="adj2" fmla="val 35156"/>
            </a:avLst>
          </a:prstGeom>
          <a:gradFill>
            <a:gsLst>
              <a:gs pos="0">
                <a:srgbClr val="3F80CE"/>
              </a:gs>
              <a:gs pos="100000">
                <a:srgbClr val="A2C3FF"/>
              </a:gs>
            </a:gsLst>
            <a:lin ang="16200000"/>
          </a:gradFill>
          <a:ln w="12700">
            <a:solidFill>
              <a:srgbClr val="4A7EBB"/>
            </a:solidFill>
          </a:ln>
          <a:effectLst>
            <a:outerShdw blurRad="50800" dist="25400" dir="5400000" rotWithShape="0">
              <a:srgbClr val="000000">
                <a:alpha val="35000"/>
              </a:srgbClr>
            </a:outerShdw>
          </a:effectLst>
        </p:spPr>
        <p:txBody>
          <a:bodyPr lIns="65023" tIns="65023" rIns="65023" bIns="65023" anchor="ctr"/>
          <a:lstStyle/>
          <a:p>
            <a:pPr lvl="0" defTabSz="457200">
              <a:defRPr sz="2400">
                <a:solidFill>
                  <a:srgbClr val="FFFFFF"/>
                </a:solidFill>
                <a:latin typeface="Calibri"/>
                <a:ea typeface="Calibri"/>
                <a:cs typeface="Calibri"/>
                <a:sym typeface="Calibri"/>
              </a:defRPr>
            </a:pPr>
            <a:endParaRPr/>
          </a:p>
        </p:txBody>
      </p:sp>
      <p:sp>
        <p:nvSpPr>
          <p:cNvPr id="63" name="Shape 215"/>
          <p:cNvSpPr/>
          <p:nvPr/>
        </p:nvSpPr>
        <p:spPr>
          <a:xfrm>
            <a:off x="11000125" y="21587646"/>
            <a:ext cx="1391515" cy="689255"/>
          </a:xfrm>
          <a:prstGeom prst="rightArrow">
            <a:avLst>
              <a:gd name="adj1" fmla="val 50000"/>
              <a:gd name="adj2" fmla="val 35156"/>
            </a:avLst>
          </a:prstGeom>
          <a:gradFill>
            <a:gsLst>
              <a:gs pos="0">
                <a:srgbClr val="3F80CE"/>
              </a:gs>
              <a:gs pos="100000">
                <a:srgbClr val="A2C3FF"/>
              </a:gs>
            </a:gsLst>
            <a:lin ang="16200000"/>
          </a:gradFill>
          <a:ln w="12700">
            <a:solidFill>
              <a:srgbClr val="4A7EBB"/>
            </a:solidFill>
          </a:ln>
          <a:effectLst>
            <a:outerShdw blurRad="50800" dist="25400" dir="5400000" rotWithShape="0">
              <a:srgbClr val="000000">
                <a:alpha val="35000"/>
              </a:srgbClr>
            </a:outerShdw>
          </a:effectLst>
        </p:spPr>
        <p:txBody>
          <a:bodyPr lIns="65023" tIns="65023" rIns="65023" bIns="65023" anchor="ctr"/>
          <a:lstStyle/>
          <a:p>
            <a:pPr lvl="0" defTabSz="457200">
              <a:defRPr sz="2400">
                <a:solidFill>
                  <a:srgbClr val="FFFFFF"/>
                </a:solidFill>
                <a:latin typeface="Calibri"/>
                <a:ea typeface="Calibri"/>
                <a:cs typeface="Calibri"/>
                <a:sym typeface="Calibri"/>
              </a:defRPr>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212167"/>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13779</TotalTime>
  <Words>471</Words>
  <Application>Microsoft Macintosh PowerPoint</Application>
  <PresentationFormat>Custom</PresentationFormat>
  <Paragraphs>39</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Calibri</vt:lpstr>
      <vt:lpstr>Helvetica Neue</vt:lpstr>
      <vt:lpstr>Arial</vt:lpstr>
      <vt:lpstr>Default Design</vt:lpstr>
      <vt:lpstr>PowerPoint Presentation</vt:lpstr>
    </vt:vector>
  </TitlesOfParts>
  <Company>MegaPrint Inc.</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36x48 Vertical Poster</dc:title>
  <dc:creator>Ethan Shulda</dc:creator>
  <dc:description>©MegaPrint Inc. 2009</dc:description>
  <cp:lastModifiedBy>Raghuvir kini</cp:lastModifiedBy>
  <cp:revision>323</cp:revision>
  <cp:lastPrinted>2016-11-01T06:13:07Z</cp:lastPrinted>
  <dcterms:created xsi:type="dcterms:W3CDTF">2008-12-04T00:20:37Z</dcterms:created>
  <dcterms:modified xsi:type="dcterms:W3CDTF">2017-10-17T23:48:28Z</dcterms:modified>
  <cp:category>Research Poster</cp:category>
</cp:coreProperties>
</file>